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 u="sng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 u="sng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 u="sng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 u="sng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8082" y="11429"/>
            <a:ext cx="9755835" cy="1732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 u="sng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06675" y="2238629"/>
            <a:ext cx="7493000" cy="4205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jpg"/><Relationship Id="rId4" Type="http://schemas.openxmlformats.org/officeDocument/2006/relationships/image" Target="../media/image4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Relationship Id="rId4" Type="http://schemas.openxmlformats.org/officeDocument/2006/relationships/image" Target="../media/image14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sciencesport.ens-rennes.fr/recherche/projet-scope" TargetMode="External"/><Relationship Id="rId3" Type="http://schemas.openxmlformats.org/officeDocument/2006/relationships/hyperlink" Target="https://onaps.fr/fiches-outils-devaluation-de-la-condition-physique-enfants-adolescents/" TargetMode="External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hyperlink" Target="https://www.gouvernement.fr/actualite/la-pratique-sportive-au-coeur-de-leducation" TargetMode="External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auvergnerhonealpes.fr/aides/financer-lequipement-sportif-de-mon-club" TargetMode="External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Relationship Id="rId3" Type="http://schemas.openxmlformats.org/officeDocument/2006/relationships/image" Target="../media/image32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Relationship Id="rId3" Type="http://schemas.openxmlformats.org/officeDocument/2006/relationships/image" Target="../media/image34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3" Type="http://schemas.openxmlformats.org/officeDocument/2006/relationships/image" Target="../media/image39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jp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pn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Relationship Id="rId3" Type="http://schemas.openxmlformats.org/officeDocument/2006/relationships/image" Target="../media/image50.png"/><Relationship Id="rId4" Type="http://schemas.openxmlformats.org/officeDocument/2006/relationships/image" Target="../media/image51.jpg"/><Relationship Id="rId5" Type="http://schemas.openxmlformats.org/officeDocument/2006/relationships/image" Target="../media/image5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jpg"/><Relationship Id="rId3" Type="http://schemas.openxmlformats.org/officeDocument/2006/relationships/image" Target="../media/image54.pn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g"/><Relationship Id="rId3" Type="http://schemas.openxmlformats.org/officeDocument/2006/relationships/image" Target="../media/image56.jp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7.jpg"/><Relationship Id="rId3" Type="http://schemas.openxmlformats.org/officeDocument/2006/relationships/image" Target="../media/image58.jpg"/><Relationship Id="rId4" Type="http://schemas.openxmlformats.org/officeDocument/2006/relationships/image" Target="../media/image59.jp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jpg"/><Relationship Id="rId3" Type="http://schemas.openxmlformats.org/officeDocument/2006/relationships/image" Target="../media/image61.jp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jpg"/><Relationship Id="rId3" Type="http://schemas.openxmlformats.org/officeDocument/2006/relationships/image" Target="../media/image63.jpg"/><Relationship Id="rId4" Type="http://schemas.openxmlformats.org/officeDocument/2006/relationships/image" Target="../media/image64.jp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5.jpg"/><Relationship Id="rId3" Type="http://schemas.openxmlformats.org/officeDocument/2006/relationships/image" Target="../media/image66.jpg"/><Relationship Id="rId4" Type="http://schemas.openxmlformats.org/officeDocument/2006/relationships/image" Target="../media/image67.jp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g"/><Relationship Id="rId3" Type="http://schemas.openxmlformats.org/officeDocument/2006/relationships/image" Target="../media/image69.jpg"/><Relationship Id="rId4" Type="http://schemas.openxmlformats.org/officeDocument/2006/relationships/image" Target="../media/image70.jp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jpg"/><Relationship Id="rId3" Type="http://schemas.openxmlformats.org/officeDocument/2006/relationships/image" Target="../media/image73.jpg"/><Relationship Id="rId4" Type="http://schemas.openxmlformats.org/officeDocument/2006/relationships/image" Target="../media/image74.jp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5.pn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jp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7.jp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eps.ac-aix-marseille.fr/webphp2/mediawiki/index.php?title=Demi-fond-Coll%C3%A8ge-Cycle-4-Ghislain_HANULA" TargetMode="External"/><Relationship Id="rId3" Type="http://schemas.openxmlformats.org/officeDocument/2006/relationships/hyperlink" Target="https://www.eps.ac-aix-marseille.fr/webphp2/mediawiki/index.php?title=Course-de-Haies-Coll%C3%A8ge-Cycle_4-Ghislain_HANULA" TargetMode="External"/><Relationship Id="rId4" Type="http://schemas.openxmlformats.org/officeDocument/2006/relationships/hyperlink" Target="https://www.eps.ac-aix-marseille.fr/webphp2/mediawiki/index.php?title=Multibond-Coll%C3%A8ge-N2-Ghislain_HANULA" TargetMode="External"/><Relationship Id="rId5" Type="http://schemas.openxmlformats.org/officeDocument/2006/relationships/hyperlink" Target="https://www.eps.ac-aix-marseille.fr/webphp2/mediawiki/index.php?title=Relais_Vitesse-Coll%C3%A8ge-N1-Eric_LLOBET" TargetMode="External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8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908" y="431291"/>
              <a:ext cx="2013204" cy="1575815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4652771" y="1757172"/>
              <a:ext cx="1080770" cy="4735195"/>
            </a:xfrm>
            <a:custGeom>
              <a:avLst/>
              <a:gdLst/>
              <a:ahLst/>
              <a:cxnLst/>
              <a:rect l="l" t="t" r="r" b="b"/>
              <a:pathLst>
                <a:path w="1080770" h="4735195">
                  <a:moveTo>
                    <a:pt x="0" y="0"/>
                  </a:moveTo>
                  <a:lnTo>
                    <a:pt x="0" y="3894467"/>
                  </a:lnTo>
                  <a:lnTo>
                    <a:pt x="1080515" y="4735068"/>
                  </a:lnTo>
                  <a:lnTo>
                    <a:pt x="1080515" y="842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652771" y="1357883"/>
              <a:ext cx="687705" cy="4302760"/>
            </a:xfrm>
            <a:custGeom>
              <a:avLst/>
              <a:gdLst/>
              <a:ahLst/>
              <a:cxnLst/>
              <a:rect l="l" t="t" r="r" b="b"/>
              <a:pathLst>
                <a:path w="687704" h="4302760">
                  <a:moveTo>
                    <a:pt x="687324" y="0"/>
                  </a:moveTo>
                  <a:lnTo>
                    <a:pt x="0" y="351663"/>
                  </a:lnTo>
                  <a:lnTo>
                    <a:pt x="0" y="4302252"/>
                  </a:lnTo>
                  <a:lnTo>
                    <a:pt x="687324" y="3950589"/>
                  </a:lnTo>
                  <a:lnTo>
                    <a:pt x="687324" y="0"/>
                  </a:lnTo>
                  <a:close/>
                </a:path>
              </a:pathLst>
            </a:custGeom>
            <a:solidFill>
              <a:srgbClr val="2E539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928615" y="1135380"/>
              <a:ext cx="410209" cy="4168140"/>
            </a:xfrm>
            <a:custGeom>
              <a:avLst/>
              <a:gdLst/>
              <a:ahLst/>
              <a:cxnLst/>
              <a:rect l="l" t="t" r="r" b="b"/>
              <a:pathLst>
                <a:path w="410210" h="4168140">
                  <a:moveTo>
                    <a:pt x="0" y="0"/>
                  </a:moveTo>
                  <a:lnTo>
                    <a:pt x="0" y="3970147"/>
                  </a:lnTo>
                  <a:lnTo>
                    <a:pt x="409956" y="4168140"/>
                  </a:lnTo>
                  <a:lnTo>
                    <a:pt x="409956" y="196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3863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925567" y="1124711"/>
            <a:ext cx="6478905" cy="3977640"/>
          </a:xfrm>
          <a:prstGeom prst="rect">
            <a:avLst/>
          </a:prstGeom>
          <a:solidFill>
            <a:srgbClr val="4471C4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40"/>
              </a:spcBef>
            </a:pPr>
            <a:endParaRPr sz="3300">
              <a:latin typeface="Times New Roman"/>
              <a:cs typeface="Times New Roman"/>
            </a:endParaRPr>
          </a:p>
          <a:p>
            <a:pPr algn="ctr" marR="17145">
              <a:lnSpc>
                <a:spcPts val="3760"/>
              </a:lnSpc>
              <a:spcBef>
                <a:spcPts val="5"/>
              </a:spcBef>
            </a:pPr>
            <a:r>
              <a:rPr dirty="0" sz="3300">
                <a:solidFill>
                  <a:srgbClr val="FFFFFF"/>
                </a:solidFill>
                <a:latin typeface="Calibri"/>
                <a:cs typeface="Calibri"/>
              </a:rPr>
              <a:t>Formation</a:t>
            </a:r>
            <a:r>
              <a:rPr dirty="0" sz="3300" spc="-10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300">
                <a:solidFill>
                  <a:srgbClr val="FFFFFF"/>
                </a:solidFill>
                <a:latin typeface="Calibri"/>
                <a:cs typeface="Calibri"/>
              </a:rPr>
              <a:t>continue</a:t>
            </a:r>
            <a:r>
              <a:rPr dirty="0" sz="3300" spc="-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300" spc="-25">
                <a:solidFill>
                  <a:srgbClr val="FFFFFF"/>
                </a:solidFill>
                <a:latin typeface="Calibri"/>
                <a:cs typeface="Calibri"/>
              </a:rPr>
              <a:t>EPS</a:t>
            </a:r>
            <a:endParaRPr sz="3300">
              <a:latin typeface="Calibri"/>
              <a:cs typeface="Calibri"/>
            </a:endParaRPr>
          </a:p>
          <a:p>
            <a:pPr algn="ctr" marR="12700">
              <a:lnSpc>
                <a:spcPts val="3565"/>
              </a:lnSpc>
            </a:pPr>
            <a:r>
              <a:rPr dirty="0" sz="3300" spc="-5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endParaRPr sz="3300">
              <a:latin typeface="Calibri"/>
              <a:cs typeface="Calibri"/>
            </a:endParaRPr>
          </a:p>
          <a:p>
            <a:pPr algn="ctr" marR="13970">
              <a:lnSpc>
                <a:spcPts val="3765"/>
              </a:lnSpc>
            </a:pPr>
            <a:r>
              <a:rPr dirty="0" u="sng" sz="3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Combiné</a:t>
            </a:r>
            <a:r>
              <a:rPr dirty="0" u="sng" sz="3300" spc="-12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3300" spc="-1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athlétique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6042152" y="5132070"/>
            <a:ext cx="5012690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Calibri"/>
                <a:cs typeface="Calibri"/>
              </a:rPr>
              <a:t>Y.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Bich,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formateur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agrégation,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groupe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expert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FCA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CA1</a:t>
            </a:r>
            <a:endParaRPr sz="1800">
              <a:latin typeface="Calibri"/>
              <a:cs typeface="Calibri"/>
            </a:endParaRPr>
          </a:p>
          <a:p>
            <a:pPr algn="ctr" marL="254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F.Colombat,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groupe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NUAGE</a:t>
            </a:r>
            <a:endParaRPr sz="1800">
              <a:latin typeface="Calibri"/>
              <a:cs typeface="Calibri"/>
            </a:endParaRPr>
          </a:p>
          <a:p>
            <a:pPr algn="ctr" marL="3175">
              <a:lnSpc>
                <a:spcPct val="100000"/>
              </a:lnSpc>
              <a:spcBef>
                <a:spcPts val="2160"/>
              </a:spcBef>
            </a:pPr>
            <a:r>
              <a:rPr dirty="0" sz="1800">
                <a:latin typeface="Calibri"/>
                <a:cs typeface="Calibri"/>
              </a:rPr>
              <a:t>MàJ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novembre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2023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0327" y="2878835"/>
            <a:ext cx="2171700" cy="21137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86029" rIns="0" bIns="0" rtlCol="0" vert="horz">
            <a:spAutoFit/>
          </a:bodyPr>
          <a:lstStyle/>
          <a:p>
            <a:pPr marL="1845945" marR="5080" indent="-1485265">
              <a:lnSpc>
                <a:spcPts val="4750"/>
              </a:lnSpc>
              <a:spcBef>
                <a:spcPts val="705"/>
              </a:spcBef>
            </a:pPr>
            <a:r>
              <a:rPr dirty="0" u="none" b="0">
                <a:latin typeface="Calibri"/>
                <a:cs typeface="Calibri"/>
              </a:rPr>
              <a:t>A</a:t>
            </a:r>
            <a:r>
              <a:rPr dirty="0" u="none" spc="-3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vous</a:t>
            </a:r>
            <a:r>
              <a:rPr dirty="0" u="none" spc="-3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de</a:t>
            </a:r>
            <a:r>
              <a:rPr dirty="0" u="none" spc="-5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trouver</a:t>
            </a:r>
            <a:r>
              <a:rPr dirty="0" u="none" spc="-3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votre</a:t>
            </a:r>
            <a:r>
              <a:rPr dirty="0" u="none" spc="-35" b="0">
                <a:latin typeface="Calibri"/>
                <a:cs typeface="Calibri"/>
              </a:rPr>
              <a:t> </a:t>
            </a:r>
            <a:r>
              <a:rPr dirty="0" u="none" spc="-10" b="0">
                <a:latin typeface="Calibri"/>
                <a:cs typeface="Calibri"/>
              </a:rPr>
              <a:t>organisation</a:t>
            </a:r>
            <a:r>
              <a:rPr dirty="0" u="none" spc="-40" b="0">
                <a:latin typeface="Calibri"/>
                <a:cs typeface="Calibri"/>
              </a:rPr>
              <a:t> </a:t>
            </a:r>
            <a:r>
              <a:rPr dirty="0" u="none" spc="-25" b="0">
                <a:latin typeface="Calibri"/>
                <a:cs typeface="Calibri"/>
              </a:rPr>
              <a:t>en </a:t>
            </a:r>
            <a:r>
              <a:rPr dirty="0" u="none" b="0">
                <a:latin typeface="Calibri"/>
                <a:cs typeface="Calibri"/>
              </a:rPr>
              <a:t>fonction</a:t>
            </a:r>
            <a:r>
              <a:rPr dirty="0" u="none" spc="-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de</a:t>
            </a:r>
            <a:r>
              <a:rPr dirty="0" u="none" spc="-1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votre</a:t>
            </a:r>
            <a:r>
              <a:rPr dirty="0" u="none" spc="-10" b="0">
                <a:latin typeface="Calibri"/>
                <a:cs typeface="Calibri"/>
              </a:rPr>
              <a:t> contexte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16939" y="1872437"/>
            <a:ext cx="9792970" cy="40989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450"/>
              </a:lnSpc>
              <a:spcBef>
                <a:spcPts val="100"/>
              </a:spcBef>
            </a:pP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mien,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piste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200m,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sautoir,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l’équipe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EPS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souhaite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faire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demi-</a:t>
            </a:r>
            <a:r>
              <a:rPr dirty="0" sz="2400">
                <a:latin typeface="Calibri"/>
                <a:cs typeface="Calibri"/>
              </a:rPr>
              <a:t>fond</a:t>
            </a:r>
            <a:r>
              <a:rPr dirty="0" sz="2400" spc="-25">
                <a:latin typeface="Calibri"/>
                <a:cs typeface="Calibri"/>
              </a:rPr>
              <a:t> eu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égard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développement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ressources.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Etablissement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tout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numérique.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2400">
              <a:latin typeface="Calibri"/>
              <a:cs typeface="Calibri"/>
            </a:endParaRPr>
          </a:p>
          <a:p>
            <a:pPr marL="4984750">
              <a:lnSpc>
                <a:spcPct val="100000"/>
              </a:lnSpc>
            </a:pPr>
            <a:r>
              <a:rPr dirty="0" u="sng" sz="24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6e: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  <a:spcBef>
                <a:spcPts val="135"/>
              </a:spcBef>
              <a:tabLst>
                <a:tab pos="1276350" algn="l"/>
              </a:tabLst>
            </a:pPr>
            <a:r>
              <a:rPr dirty="0" sz="2400">
                <a:latin typeface="Calibri"/>
                <a:cs typeface="Calibri"/>
              </a:rPr>
              <a:t>Temps</a:t>
            </a:r>
            <a:r>
              <a:rPr dirty="0" sz="2400" spc="-9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1:</a:t>
            </a:r>
            <a:r>
              <a:rPr dirty="0" sz="2400">
                <a:latin typeface="Calibri"/>
                <a:cs typeface="Calibri"/>
              </a:rPr>
              <a:t>	9’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80%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-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3’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100%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toute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classe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(50’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1h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avec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l’échauffement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en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boostant).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rotations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1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coureur/1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observateur.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Classes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4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clubs.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70000"/>
              </a:lnSpc>
              <a:spcBef>
                <a:spcPts val="1005"/>
              </a:spcBef>
            </a:pPr>
            <a:r>
              <a:rPr dirty="0" sz="2400">
                <a:latin typeface="Calibri"/>
                <a:cs typeface="Calibri"/>
              </a:rPr>
              <a:t>Temps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2: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20’/20’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lancers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medecine-</a:t>
            </a:r>
            <a:r>
              <a:rPr dirty="0" sz="2400">
                <a:latin typeface="Calibri"/>
                <a:cs typeface="Calibri"/>
              </a:rPr>
              <a:t>ball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1kg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(saut</a:t>
            </a:r>
            <a:r>
              <a:rPr dirty="0" sz="2400" spc="-4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en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longueur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sur</a:t>
            </a:r>
            <a:r>
              <a:rPr dirty="0" sz="2400" spc="-3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deux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tapis</a:t>
            </a:r>
            <a:r>
              <a:rPr dirty="0" sz="2400" spc="-1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hauteur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10cm</a:t>
            </a:r>
            <a:r>
              <a:rPr dirty="0" sz="2400">
                <a:latin typeface="Calibri"/>
                <a:cs typeface="Calibri"/>
              </a:rPr>
              <a:t>).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Classes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séparées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2,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enseignant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sur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lancer.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2400">
              <a:latin typeface="Calibri"/>
              <a:cs typeface="Calibri"/>
            </a:endParaRPr>
          </a:p>
          <a:p>
            <a:pPr algn="ctr" marL="565150">
              <a:lnSpc>
                <a:spcPct val="100000"/>
              </a:lnSpc>
            </a:pPr>
            <a:r>
              <a:rPr dirty="0" u="sng" sz="24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4e:</a:t>
            </a:r>
            <a:endParaRPr sz="2400">
              <a:latin typeface="Calibri"/>
              <a:cs typeface="Calibri"/>
            </a:endParaRPr>
          </a:p>
          <a:p>
            <a:pPr algn="ctr" marL="560070">
              <a:lnSpc>
                <a:spcPts val="2450"/>
              </a:lnSpc>
              <a:spcBef>
                <a:spcPts val="145"/>
              </a:spcBef>
            </a:pPr>
            <a:r>
              <a:rPr dirty="0" sz="2400">
                <a:latin typeface="Calibri"/>
                <a:cs typeface="Calibri"/>
              </a:rPr>
              <a:t>Biathlon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athlétique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Course/Vortex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avec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rectangles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aux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portes</a:t>
            </a:r>
            <a:endParaRPr sz="2400">
              <a:latin typeface="Calibri"/>
              <a:cs typeface="Calibri"/>
            </a:endParaRPr>
          </a:p>
          <a:p>
            <a:pPr algn="ctr" marL="56261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5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tours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36””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X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4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séries.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02055" y="540855"/>
            <a:ext cx="10177780" cy="1815464"/>
          </a:xfrm>
          <a:prstGeom prst="rect">
            <a:avLst/>
          </a:prstGeom>
        </p:spPr>
        <p:txBody>
          <a:bodyPr wrap="square" lIns="0" tIns="9715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765"/>
              </a:spcBef>
            </a:pPr>
            <a:r>
              <a:rPr dirty="0" u="sng" sz="2800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Constat</a:t>
            </a:r>
            <a:r>
              <a:rPr dirty="0" u="sng" sz="2800" spc="-10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800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au</a:t>
            </a:r>
            <a:r>
              <a:rPr dirty="0" u="sng" sz="2800" spc="-5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800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plan</a:t>
            </a:r>
            <a:r>
              <a:rPr dirty="0" u="sng" sz="2800" spc="-15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800" spc="-10" b="1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académique:</a:t>
            </a:r>
            <a:endParaRPr sz="2800">
              <a:latin typeface="Calibri"/>
              <a:cs typeface="Calibri"/>
            </a:endParaRPr>
          </a:p>
          <a:p>
            <a:pPr algn="ctr" marL="12065" marR="5080">
              <a:lnSpc>
                <a:spcPts val="3020"/>
              </a:lnSpc>
              <a:spcBef>
                <a:spcPts val="1045"/>
              </a:spcBef>
            </a:pPr>
            <a:r>
              <a:rPr dirty="0" sz="2800">
                <a:latin typeface="Calibri"/>
                <a:cs typeface="Calibri"/>
              </a:rPr>
              <a:t>Forte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programmation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demi-</a:t>
            </a:r>
            <a:r>
              <a:rPr dirty="0" sz="2800">
                <a:latin typeface="Calibri"/>
                <a:cs typeface="Calibri"/>
              </a:rPr>
              <a:t>fond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collège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lycée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sûrement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dans </a:t>
            </a:r>
            <a:r>
              <a:rPr dirty="0" sz="2800">
                <a:latin typeface="Calibri"/>
                <a:cs typeface="Calibri"/>
              </a:rPr>
              <a:t>l’optique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développer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qualités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physiques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baisse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des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élèves… </a:t>
            </a:r>
            <a:r>
              <a:rPr dirty="0" sz="2800">
                <a:latin typeface="Calibri"/>
                <a:cs typeface="Calibri"/>
              </a:rPr>
              <a:t>Fort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traditionnalisme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dans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formes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pratique…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0072" y="2343909"/>
            <a:ext cx="7004304" cy="45140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1516" y="749820"/>
            <a:ext cx="9268968" cy="58414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28600" y="867155"/>
            <a:ext cx="6096000" cy="923925"/>
          </a:xfrm>
          <a:prstGeom prst="rect">
            <a:avLst/>
          </a:prstGeom>
          <a:solidFill>
            <a:srgbClr val="FAE4D5"/>
          </a:solidFill>
        </p:spPr>
        <p:txBody>
          <a:bodyPr wrap="square" lIns="0" tIns="4000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15"/>
              </a:spcBef>
            </a:pP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moyenne,</a:t>
            </a:r>
            <a:r>
              <a:rPr dirty="0" sz="1400" spc="1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si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1971</a:t>
            </a:r>
            <a:r>
              <a:rPr dirty="0" sz="1400" spc="-3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un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enfant</a:t>
            </a:r>
            <a:r>
              <a:rPr dirty="0" sz="1400" spc="-4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courait</a:t>
            </a:r>
            <a:r>
              <a:rPr dirty="0" sz="1400" spc="-3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800</a:t>
            </a:r>
            <a:r>
              <a:rPr dirty="0" sz="1400" spc="-3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m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3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min,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il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lui</a:t>
            </a:r>
            <a:r>
              <a:rPr dirty="0" sz="1400" spc="-4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faut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presque</a:t>
            </a:r>
            <a:r>
              <a:rPr dirty="0" sz="1400" spc="-4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4</a:t>
            </a:r>
            <a:r>
              <a:rPr dirty="0" sz="1400" spc="-1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2013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»,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400" spc="-10">
                <a:solidFill>
                  <a:srgbClr val="333333"/>
                </a:solidFill>
                <a:latin typeface="Arial"/>
                <a:cs typeface="Arial"/>
              </a:rPr>
              <a:t>Fédération</a:t>
            </a:r>
            <a:r>
              <a:rPr dirty="0" sz="1400" spc="-45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>
                <a:solidFill>
                  <a:srgbClr val="333333"/>
                </a:solidFill>
                <a:latin typeface="Arial"/>
                <a:cs typeface="Arial"/>
              </a:rPr>
              <a:t>française</a:t>
            </a:r>
            <a:r>
              <a:rPr dirty="0" sz="1400" spc="-35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>
                <a:solidFill>
                  <a:srgbClr val="333333"/>
                </a:solidFill>
                <a:latin typeface="Arial"/>
                <a:cs typeface="Arial"/>
              </a:rPr>
              <a:t>de</a:t>
            </a:r>
            <a:r>
              <a:rPr dirty="0" sz="1400" spc="-1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>
                <a:solidFill>
                  <a:srgbClr val="333333"/>
                </a:solidFill>
                <a:latin typeface="Arial"/>
                <a:cs typeface="Arial"/>
              </a:rPr>
              <a:t>cardiologie,</a:t>
            </a:r>
            <a:r>
              <a:rPr dirty="0" sz="1400" spc="-35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20">
                <a:solidFill>
                  <a:srgbClr val="333333"/>
                </a:solidFill>
                <a:latin typeface="Arial"/>
                <a:cs typeface="Arial"/>
              </a:rPr>
              <a:t>2017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5805170" y="2999485"/>
            <a:ext cx="4359910" cy="1661160"/>
            <a:chOff x="5805170" y="2999485"/>
            <a:chExt cx="4359910" cy="1661160"/>
          </a:xfrm>
        </p:grpSpPr>
        <p:sp>
          <p:nvSpPr>
            <p:cNvPr id="4" name="object 4" descr=""/>
            <p:cNvSpPr/>
            <p:nvPr/>
          </p:nvSpPr>
          <p:spPr>
            <a:xfrm>
              <a:off x="5817870" y="3012185"/>
              <a:ext cx="4334510" cy="1635760"/>
            </a:xfrm>
            <a:custGeom>
              <a:avLst/>
              <a:gdLst/>
              <a:ahLst/>
              <a:cxnLst/>
              <a:rect l="l" t="t" r="r" b="b"/>
              <a:pathLst>
                <a:path w="4334509" h="1635760">
                  <a:moveTo>
                    <a:pt x="4061713" y="0"/>
                  </a:moveTo>
                  <a:lnTo>
                    <a:pt x="272541" y="0"/>
                  </a:lnTo>
                  <a:lnTo>
                    <a:pt x="223559" y="4391"/>
                  </a:lnTo>
                  <a:lnTo>
                    <a:pt x="177453" y="17053"/>
                  </a:lnTo>
                  <a:lnTo>
                    <a:pt x="134996" y="37215"/>
                  </a:lnTo>
                  <a:lnTo>
                    <a:pt x="96957" y="64106"/>
                  </a:lnTo>
                  <a:lnTo>
                    <a:pt x="64106" y="96957"/>
                  </a:lnTo>
                  <a:lnTo>
                    <a:pt x="37215" y="134996"/>
                  </a:lnTo>
                  <a:lnTo>
                    <a:pt x="17053" y="177453"/>
                  </a:lnTo>
                  <a:lnTo>
                    <a:pt x="4391" y="223559"/>
                  </a:lnTo>
                  <a:lnTo>
                    <a:pt x="0" y="272541"/>
                  </a:lnTo>
                  <a:lnTo>
                    <a:pt x="0" y="1362709"/>
                  </a:lnTo>
                  <a:lnTo>
                    <a:pt x="4391" y="1411692"/>
                  </a:lnTo>
                  <a:lnTo>
                    <a:pt x="17053" y="1457798"/>
                  </a:lnTo>
                  <a:lnTo>
                    <a:pt x="37215" y="1500255"/>
                  </a:lnTo>
                  <a:lnTo>
                    <a:pt x="64106" y="1538294"/>
                  </a:lnTo>
                  <a:lnTo>
                    <a:pt x="96957" y="1571145"/>
                  </a:lnTo>
                  <a:lnTo>
                    <a:pt x="134996" y="1598036"/>
                  </a:lnTo>
                  <a:lnTo>
                    <a:pt x="177453" y="1618198"/>
                  </a:lnTo>
                  <a:lnTo>
                    <a:pt x="223559" y="1630860"/>
                  </a:lnTo>
                  <a:lnTo>
                    <a:pt x="272541" y="1635252"/>
                  </a:lnTo>
                  <a:lnTo>
                    <a:pt x="4061713" y="1635252"/>
                  </a:lnTo>
                  <a:lnTo>
                    <a:pt x="4110696" y="1630860"/>
                  </a:lnTo>
                  <a:lnTo>
                    <a:pt x="4156802" y="1618198"/>
                  </a:lnTo>
                  <a:lnTo>
                    <a:pt x="4199259" y="1598036"/>
                  </a:lnTo>
                  <a:lnTo>
                    <a:pt x="4237298" y="1571145"/>
                  </a:lnTo>
                  <a:lnTo>
                    <a:pt x="4270149" y="1538294"/>
                  </a:lnTo>
                  <a:lnTo>
                    <a:pt x="4297040" y="1500255"/>
                  </a:lnTo>
                  <a:lnTo>
                    <a:pt x="4317202" y="1457798"/>
                  </a:lnTo>
                  <a:lnTo>
                    <a:pt x="4329864" y="1411692"/>
                  </a:lnTo>
                  <a:lnTo>
                    <a:pt x="4334256" y="1362709"/>
                  </a:lnTo>
                  <a:lnTo>
                    <a:pt x="4334256" y="272541"/>
                  </a:lnTo>
                  <a:lnTo>
                    <a:pt x="4329864" y="223559"/>
                  </a:lnTo>
                  <a:lnTo>
                    <a:pt x="4317202" y="177453"/>
                  </a:lnTo>
                  <a:lnTo>
                    <a:pt x="4297040" y="134996"/>
                  </a:lnTo>
                  <a:lnTo>
                    <a:pt x="4270149" y="96957"/>
                  </a:lnTo>
                  <a:lnTo>
                    <a:pt x="4237298" y="64106"/>
                  </a:lnTo>
                  <a:lnTo>
                    <a:pt x="4199259" y="37215"/>
                  </a:lnTo>
                  <a:lnTo>
                    <a:pt x="4156802" y="17053"/>
                  </a:lnTo>
                  <a:lnTo>
                    <a:pt x="4110696" y="4391"/>
                  </a:lnTo>
                  <a:lnTo>
                    <a:pt x="4061713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5817870" y="3012185"/>
              <a:ext cx="4334510" cy="1635760"/>
            </a:xfrm>
            <a:custGeom>
              <a:avLst/>
              <a:gdLst/>
              <a:ahLst/>
              <a:cxnLst/>
              <a:rect l="l" t="t" r="r" b="b"/>
              <a:pathLst>
                <a:path w="4334509" h="1635760">
                  <a:moveTo>
                    <a:pt x="0" y="272541"/>
                  </a:moveTo>
                  <a:lnTo>
                    <a:pt x="4391" y="223559"/>
                  </a:lnTo>
                  <a:lnTo>
                    <a:pt x="17053" y="177453"/>
                  </a:lnTo>
                  <a:lnTo>
                    <a:pt x="37215" y="134996"/>
                  </a:lnTo>
                  <a:lnTo>
                    <a:pt x="64106" y="96957"/>
                  </a:lnTo>
                  <a:lnTo>
                    <a:pt x="96957" y="64106"/>
                  </a:lnTo>
                  <a:lnTo>
                    <a:pt x="134996" y="37215"/>
                  </a:lnTo>
                  <a:lnTo>
                    <a:pt x="177453" y="17053"/>
                  </a:lnTo>
                  <a:lnTo>
                    <a:pt x="223559" y="4391"/>
                  </a:lnTo>
                  <a:lnTo>
                    <a:pt x="272541" y="0"/>
                  </a:lnTo>
                  <a:lnTo>
                    <a:pt x="4061713" y="0"/>
                  </a:lnTo>
                  <a:lnTo>
                    <a:pt x="4110696" y="4391"/>
                  </a:lnTo>
                  <a:lnTo>
                    <a:pt x="4156802" y="17053"/>
                  </a:lnTo>
                  <a:lnTo>
                    <a:pt x="4199259" y="37215"/>
                  </a:lnTo>
                  <a:lnTo>
                    <a:pt x="4237298" y="64106"/>
                  </a:lnTo>
                  <a:lnTo>
                    <a:pt x="4270149" y="96957"/>
                  </a:lnTo>
                  <a:lnTo>
                    <a:pt x="4297040" y="134996"/>
                  </a:lnTo>
                  <a:lnTo>
                    <a:pt x="4317202" y="177453"/>
                  </a:lnTo>
                  <a:lnTo>
                    <a:pt x="4329864" y="223559"/>
                  </a:lnTo>
                  <a:lnTo>
                    <a:pt x="4334256" y="272541"/>
                  </a:lnTo>
                  <a:lnTo>
                    <a:pt x="4334256" y="1362709"/>
                  </a:lnTo>
                  <a:lnTo>
                    <a:pt x="4329864" y="1411692"/>
                  </a:lnTo>
                  <a:lnTo>
                    <a:pt x="4317202" y="1457798"/>
                  </a:lnTo>
                  <a:lnTo>
                    <a:pt x="4297040" y="1500255"/>
                  </a:lnTo>
                  <a:lnTo>
                    <a:pt x="4270149" y="1538294"/>
                  </a:lnTo>
                  <a:lnTo>
                    <a:pt x="4237298" y="1571145"/>
                  </a:lnTo>
                  <a:lnTo>
                    <a:pt x="4199259" y="1598036"/>
                  </a:lnTo>
                  <a:lnTo>
                    <a:pt x="4156802" y="1618198"/>
                  </a:lnTo>
                  <a:lnTo>
                    <a:pt x="4110696" y="1630860"/>
                  </a:lnTo>
                  <a:lnTo>
                    <a:pt x="4061713" y="1635252"/>
                  </a:lnTo>
                  <a:lnTo>
                    <a:pt x="272541" y="1635252"/>
                  </a:lnTo>
                  <a:lnTo>
                    <a:pt x="223559" y="1630860"/>
                  </a:lnTo>
                  <a:lnTo>
                    <a:pt x="177453" y="1618198"/>
                  </a:lnTo>
                  <a:lnTo>
                    <a:pt x="134996" y="1598036"/>
                  </a:lnTo>
                  <a:lnTo>
                    <a:pt x="96957" y="1571145"/>
                  </a:lnTo>
                  <a:lnTo>
                    <a:pt x="64106" y="1538294"/>
                  </a:lnTo>
                  <a:lnTo>
                    <a:pt x="37215" y="1500255"/>
                  </a:lnTo>
                  <a:lnTo>
                    <a:pt x="17053" y="1457798"/>
                  </a:lnTo>
                  <a:lnTo>
                    <a:pt x="4391" y="1411692"/>
                  </a:lnTo>
                  <a:lnTo>
                    <a:pt x="0" y="1362709"/>
                  </a:lnTo>
                  <a:lnTo>
                    <a:pt x="0" y="272541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6071996" y="3113913"/>
            <a:ext cx="3823970" cy="138303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algn="ctr" marL="12065" marR="5080" indent="1270">
              <a:lnSpc>
                <a:spcPct val="86200"/>
              </a:lnSpc>
              <a:spcBef>
                <a:spcPts val="434"/>
              </a:spcBef>
            </a:pPr>
            <a:r>
              <a:rPr dirty="0" sz="2000" b="1">
                <a:latin typeface="Arial"/>
                <a:cs typeface="Arial"/>
              </a:rPr>
              <a:t>49%</a:t>
            </a:r>
            <a:r>
              <a:rPr dirty="0" sz="2000" spc="-35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des</a:t>
            </a:r>
            <a:r>
              <a:rPr dirty="0" sz="2000" spc="-4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jeunes</a:t>
            </a:r>
            <a:r>
              <a:rPr dirty="0" sz="2000" spc="-25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de</a:t>
            </a:r>
            <a:r>
              <a:rPr dirty="0" sz="2000" spc="-25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11</a:t>
            </a:r>
            <a:r>
              <a:rPr dirty="0" sz="2000" spc="-4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à</a:t>
            </a:r>
            <a:r>
              <a:rPr dirty="0" sz="2000" spc="-25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17</a:t>
            </a:r>
            <a:r>
              <a:rPr dirty="0" sz="2000" spc="-25" b="1">
                <a:latin typeface="Arial"/>
                <a:cs typeface="Arial"/>
              </a:rPr>
              <a:t> ans </a:t>
            </a:r>
            <a:r>
              <a:rPr dirty="0" sz="2000" b="1">
                <a:latin typeface="Arial"/>
                <a:cs typeface="Arial"/>
              </a:rPr>
              <a:t>ont</a:t>
            </a:r>
            <a:r>
              <a:rPr dirty="0" sz="2000" spc="-4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un</a:t>
            </a:r>
            <a:r>
              <a:rPr dirty="0" sz="2000" spc="-2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risque</a:t>
            </a:r>
            <a:r>
              <a:rPr dirty="0" sz="2000" spc="-25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sanitaire</a:t>
            </a:r>
            <a:r>
              <a:rPr dirty="0" sz="2000" spc="-40" b="1">
                <a:latin typeface="Arial"/>
                <a:cs typeface="Arial"/>
              </a:rPr>
              <a:t> </a:t>
            </a:r>
            <a:r>
              <a:rPr dirty="0" sz="2000" spc="-20" b="1">
                <a:latin typeface="Arial"/>
                <a:cs typeface="Arial"/>
              </a:rPr>
              <a:t>très </a:t>
            </a:r>
            <a:r>
              <a:rPr dirty="0" sz="2000" b="1">
                <a:latin typeface="Arial"/>
                <a:cs typeface="Arial"/>
              </a:rPr>
              <a:t>élevé</a:t>
            </a:r>
            <a:r>
              <a:rPr dirty="0" sz="2000">
                <a:latin typeface="Arial"/>
                <a:cs typeface="Arial"/>
              </a:rPr>
              <a:t>:</a:t>
            </a:r>
            <a:r>
              <a:rPr dirty="0" sz="2000" spc="-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4h30</a:t>
            </a:r>
            <a:r>
              <a:rPr dirty="0" sz="2000" spc="-2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de</a:t>
            </a:r>
            <a:r>
              <a:rPr dirty="0" sz="2000" spc="-1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temps</a:t>
            </a:r>
            <a:r>
              <a:rPr dirty="0" sz="2000" spc="-2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d’écran</a:t>
            </a:r>
            <a:r>
              <a:rPr dirty="0" sz="2000" spc="-40">
                <a:latin typeface="Arial"/>
                <a:cs typeface="Arial"/>
              </a:rPr>
              <a:t> </a:t>
            </a:r>
            <a:r>
              <a:rPr dirty="0" sz="2000" spc="-25">
                <a:latin typeface="Arial"/>
                <a:cs typeface="Arial"/>
              </a:rPr>
              <a:t>par </a:t>
            </a:r>
            <a:r>
              <a:rPr dirty="0" sz="2000">
                <a:latin typeface="Arial"/>
                <a:cs typeface="Arial"/>
              </a:rPr>
              <a:t>jour</a:t>
            </a:r>
            <a:r>
              <a:rPr dirty="0" sz="2000" spc="-3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et/ou</a:t>
            </a:r>
            <a:r>
              <a:rPr dirty="0" sz="2000" spc="-1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moins</a:t>
            </a:r>
            <a:r>
              <a:rPr dirty="0" sz="2000" spc="-2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de</a:t>
            </a:r>
            <a:r>
              <a:rPr dirty="0" sz="2000" spc="-1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20’</a:t>
            </a:r>
            <a:r>
              <a:rPr dirty="0" sz="2000" spc="-100">
                <a:latin typeface="Arial"/>
                <a:cs typeface="Arial"/>
              </a:rPr>
              <a:t> </a:t>
            </a:r>
            <a:r>
              <a:rPr dirty="0" sz="2000" spc="-10">
                <a:latin typeface="Arial"/>
                <a:cs typeface="Arial"/>
              </a:rPr>
              <a:t>d’activité </a:t>
            </a:r>
            <a:r>
              <a:rPr dirty="0" sz="2000">
                <a:latin typeface="Arial"/>
                <a:cs typeface="Arial"/>
              </a:rPr>
              <a:t>physique</a:t>
            </a:r>
            <a:r>
              <a:rPr dirty="0" sz="2000" spc="-2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par</a:t>
            </a:r>
            <a:r>
              <a:rPr dirty="0" sz="2000" spc="-1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jour</a:t>
            </a:r>
            <a:r>
              <a:rPr dirty="0" sz="2000" spc="-2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(Anses,</a:t>
            </a:r>
            <a:r>
              <a:rPr dirty="0" sz="2000" spc="-40">
                <a:latin typeface="Arial"/>
                <a:cs typeface="Arial"/>
              </a:rPr>
              <a:t> </a:t>
            </a:r>
            <a:r>
              <a:rPr dirty="0" sz="2000" spc="-10">
                <a:latin typeface="Arial"/>
                <a:cs typeface="Arial"/>
              </a:rPr>
              <a:t>2020)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5152" y="2162555"/>
            <a:ext cx="3657600" cy="2228088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84492" y="4724399"/>
            <a:ext cx="1999488" cy="2133600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228600" y="5160264"/>
            <a:ext cx="3150235" cy="1477010"/>
          </a:xfrm>
          <a:prstGeom prst="rect">
            <a:avLst/>
          </a:prstGeom>
          <a:solidFill>
            <a:srgbClr val="F4B083"/>
          </a:solidFill>
        </p:spPr>
        <p:txBody>
          <a:bodyPr wrap="square" lIns="0" tIns="40640" rIns="0" bIns="0" rtlCol="0" vert="horz">
            <a:spAutoFit/>
          </a:bodyPr>
          <a:lstStyle/>
          <a:p>
            <a:pPr marL="90805" marR="197485">
              <a:lnSpc>
                <a:spcPct val="100000"/>
              </a:lnSpc>
              <a:spcBef>
                <a:spcPts val="320"/>
              </a:spcBef>
            </a:pPr>
            <a:r>
              <a:rPr dirty="0" sz="1400" b="1">
                <a:latin typeface="Arial"/>
                <a:cs typeface="Arial"/>
              </a:rPr>
              <a:t>1</a:t>
            </a:r>
            <a:r>
              <a:rPr dirty="0" sz="1400" spc="-2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adolescent</a:t>
            </a:r>
            <a:r>
              <a:rPr dirty="0" sz="1400" spc="-7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sur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5</a:t>
            </a:r>
            <a:r>
              <a:rPr dirty="0" sz="1400" spc="-2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en</a:t>
            </a:r>
            <a:r>
              <a:rPr dirty="0" sz="1400" spc="-3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surpoids</a:t>
            </a:r>
            <a:r>
              <a:rPr dirty="0" sz="1400" spc="-60" b="1">
                <a:latin typeface="Arial"/>
                <a:cs typeface="Arial"/>
              </a:rPr>
              <a:t> </a:t>
            </a:r>
            <a:r>
              <a:rPr dirty="0" sz="1400" spc="-25" b="1">
                <a:latin typeface="Arial"/>
                <a:cs typeface="Arial"/>
              </a:rPr>
              <a:t>en </a:t>
            </a:r>
            <a:r>
              <a:rPr dirty="0" sz="1400" b="1">
                <a:latin typeface="Arial"/>
                <a:cs typeface="Arial"/>
              </a:rPr>
              <a:t>classe</a:t>
            </a:r>
            <a:r>
              <a:rPr dirty="0" sz="1400" spc="-5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de</a:t>
            </a:r>
            <a:r>
              <a:rPr dirty="0" sz="1400" spc="-1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3</a:t>
            </a:r>
            <a:r>
              <a:rPr dirty="0" baseline="24691" sz="1350" b="1">
                <a:latin typeface="Arial"/>
                <a:cs typeface="Arial"/>
              </a:rPr>
              <a:t>e</a:t>
            </a:r>
            <a:r>
              <a:rPr dirty="0" sz="1400">
                <a:latin typeface="Arial"/>
                <a:cs typeface="Arial"/>
              </a:rPr>
              <a:t>,</a:t>
            </a:r>
            <a:r>
              <a:rPr dirty="0" sz="1400" spc="-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5%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</a:t>
            </a:r>
            <a:r>
              <a:rPr dirty="0" sz="1400" spc="-10">
                <a:latin typeface="Arial"/>
                <a:cs typeface="Arial"/>
              </a:rPr>
              <a:t> situation </a:t>
            </a:r>
            <a:r>
              <a:rPr dirty="0" sz="1400">
                <a:latin typeface="Arial"/>
                <a:cs typeface="Arial"/>
              </a:rPr>
              <a:t>d’obésité,</a:t>
            </a:r>
            <a:r>
              <a:rPr dirty="0" sz="1400" spc="-7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enquête</a:t>
            </a:r>
            <a:r>
              <a:rPr dirty="0" sz="1400" spc="-6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DREES</a:t>
            </a:r>
            <a:r>
              <a:rPr dirty="0" sz="1400" spc="-10">
                <a:latin typeface="Arial"/>
                <a:cs typeface="Arial"/>
              </a:rPr>
              <a:t> </a:t>
            </a:r>
            <a:r>
              <a:rPr dirty="0" sz="1400" spc="-20">
                <a:latin typeface="Arial"/>
                <a:cs typeface="Arial"/>
              </a:rPr>
              <a:t>2017</a:t>
            </a:r>
            <a:endParaRPr sz="1400">
              <a:latin typeface="Arial"/>
              <a:cs typeface="Arial"/>
            </a:endParaRPr>
          </a:p>
          <a:p>
            <a:pPr marL="90805" marR="413384">
              <a:lnSpc>
                <a:spcPct val="100000"/>
              </a:lnSpc>
            </a:pPr>
            <a:r>
              <a:rPr dirty="0" sz="1400" b="1">
                <a:latin typeface="Arial"/>
                <a:cs typeface="Arial"/>
              </a:rPr>
              <a:t>1</a:t>
            </a:r>
            <a:r>
              <a:rPr dirty="0" sz="1400" spc="-2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sur</a:t>
            </a:r>
            <a:r>
              <a:rPr dirty="0" sz="1400" spc="-2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3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sont</a:t>
            </a:r>
            <a:r>
              <a:rPr dirty="0" sz="1400" spc="-3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obèses</a:t>
            </a:r>
            <a:r>
              <a:rPr dirty="0" sz="1400" spc="-3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entre</a:t>
            </a:r>
            <a:r>
              <a:rPr dirty="0" sz="1400" spc="-4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2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et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spc="-50" b="1">
                <a:latin typeface="Arial"/>
                <a:cs typeface="Arial"/>
              </a:rPr>
              <a:t>7 </a:t>
            </a:r>
            <a:r>
              <a:rPr dirty="0" sz="1400" b="1">
                <a:latin typeface="Arial"/>
                <a:cs typeface="Arial"/>
              </a:rPr>
              <a:t>ans</a:t>
            </a:r>
            <a:r>
              <a:rPr dirty="0" sz="1400">
                <a:latin typeface="Arial"/>
                <a:cs typeface="Arial"/>
              </a:rPr>
              <a:t>,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enquête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OBEPI,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 spc="-20">
                <a:latin typeface="Arial"/>
                <a:cs typeface="Arial"/>
              </a:rPr>
              <a:t>2020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34155" y="5039867"/>
            <a:ext cx="1915668" cy="159715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737486" y="37540"/>
            <a:ext cx="8983345" cy="75819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u="none" sz="2400">
                <a:latin typeface="Arial"/>
                <a:cs typeface="Arial"/>
              </a:rPr>
              <a:t>Un</a:t>
            </a:r>
            <a:r>
              <a:rPr dirty="0" u="none" sz="2400" spc="-40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constat</a:t>
            </a:r>
            <a:r>
              <a:rPr dirty="0" u="none" sz="2400" spc="-2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alarmant</a:t>
            </a:r>
            <a:r>
              <a:rPr dirty="0" u="none" sz="2400" spc="-3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chez</a:t>
            </a:r>
            <a:r>
              <a:rPr dirty="0" u="none" sz="2400" spc="-3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nos</a:t>
            </a:r>
            <a:r>
              <a:rPr dirty="0" u="none" sz="2400" spc="-2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jeunes</a:t>
            </a:r>
            <a:r>
              <a:rPr dirty="0" u="none" sz="2400" spc="-40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en</a:t>
            </a:r>
            <a:r>
              <a:rPr dirty="0" u="none" sz="2400" spc="-3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terme</a:t>
            </a:r>
            <a:r>
              <a:rPr dirty="0" u="none" sz="2400" spc="-2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de</a:t>
            </a:r>
            <a:r>
              <a:rPr dirty="0" u="none" sz="2400" spc="-45">
                <a:latin typeface="Arial"/>
                <a:cs typeface="Arial"/>
              </a:rPr>
              <a:t> </a:t>
            </a:r>
            <a:r>
              <a:rPr dirty="0" u="none" sz="2400" spc="-10">
                <a:latin typeface="Arial"/>
                <a:cs typeface="Arial"/>
              </a:rPr>
              <a:t>sédentarité,</a:t>
            </a:r>
            <a:endParaRPr sz="2400">
              <a:latin typeface="Arial"/>
              <a:cs typeface="Arial"/>
            </a:endParaRPr>
          </a:p>
          <a:p>
            <a:pPr algn="ctr" marL="1270">
              <a:lnSpc>
                <a:spcPct val="100000"/>
              </a:lnSpc>
              <a:spcBef>
                <a:spcPts val="5"/>
              </a:spcBef>
            </a:pPr>
            <a:r>
              <a:rPr dirty="0" u="none" sz="2400">
                <a:latin typeface="Arial"/>
                <a:cs typeface="Arial"/>
              </a:rPr>
              <a:t>d’(in)activité</a:t>
            </a:r>
            <a:r>
              <a:rPr dirty="0" u="none" sz="2400" spc="-8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physique,</a:t>
            </a:r>
            <a:r>
              <a:rPr dirty="0" u="none" sz="2400" spc="-30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de</a:t>
            </a:r>
            <a:r>
              <a:rPr dirty="0" u="none" sz="2400" spc="-55">
                <a:latin typeface="Arial"/>
                <a:cs typeface="Arial"/>
              </a:rPr>
              <a:t> </a:t>
            </a:r>
            <a:r>
              <a:rPr dirty="0" u="none" sz="2400">
                <a:latin typeface="Arial"/>
                <a:cs typeface="Arial"/>
              </a:rPr>
              <a:t>qualités</a:t>
            </a:r>
            <a:r>
              <a:rPr dirty="0" u="none" sz="2400" spc="-55">
                <a:latin typeface="Arial"/>
                <a:cs typeface="Arial"/>
              </a:rPr>
              <a:t> </a:t>
            </a:r>
            <a:r>
              <a:rPr dirty="0" u="none" sz="2400" spc="-10">
                <a:latin typeface="Arial"/>
                <a:cs typeface="Arial"/>
              </a:rPr>
              <a:t>physiques…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6743700" y="833627"/>
            <a:ext cx="4953000" cy="1754505"/>
          </a:xfrm>
          <a:prstGeom prst="rect">
            <a:avLst/>
          </a:prstGeom>
          <a:solidFill>
            <a:srgbClr val="E1EFD9"/>
          </a:solidFill>
        </p:spPr>
        <p:txBody>
          <a:bodyPr wrap="square" lIns="0" tIns="39370" rIns="0" bIns="0" rtlCol="0" vert="horz">
            <a:spAutoFit/>
          </a:bodyPr>
          <a:lstStyle/>
          <a:p>
            <a:pPr algn="ctr" marL="114300" marR="102235" indent="-3175">
              <a:lnSpc>
                <a:spcPct val="100000"/>
              </a:lnSpc>
              <a:spcBef>
                <a:spcPts val="310"/>
              </a:spcBef>
            </a:pP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«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Trois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enfants</a:t>
            </a:r>
            <a:r>
              <a:rPr dirty="0" sz="1400" spc="-4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sur 5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qui</a:t>
            </a:r>
            <a:r>
              <a:rPr dirty="0" sz="1400" spc="-1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entrent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1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6e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ne</a:t>
            </a:r>
            <a:r>
              <a:rPr dirty="0" sz="1400" spc="-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savent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pas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enchaîner</a:t>
            </a:r>
            <a:r>
              <a:rPr dirty="0" sz="1400" spc="-5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quatre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sauts</a:t>
            </a:r>
            <a:r>
              <a:rPr dirty="0" sz="1400" spc="-4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à</a:t>
            </a:r>
            <a:r>
              <a:rPr dirty="0" sz="1400" spc="-1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cloche-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pied.</a:t>
            </a:r>
            <a:r>
              <a:rPr dirty="0" sz="1400" spc="-6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Une étude</a:t>
            </a:r>
            <a:r>
              <a:rPr dirty="0" sz="1400" spc="-4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montre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que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les</a:t>
            </a:r>
            <a:r>
              <a:rPr dirty="0" sz="1400" spc="-4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enfants</a:t>
            </a:r>
            <a:r>
              <a:rPr dirty="0" sz="1400" spc="-4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surpoids,</a:t>
            </a:r>
            <a:r>
              <a:rPr dirty="0" sz="1400" spc="-5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entre</a:t>
            </a:r>
            <a:r>
              <a:rPr dirty="0" sz="1400" spc="-3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4</a:t>
            </a:r>
            <a:r>
              <a:rPr dirty="0" sz="1400" spc="-2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et</a:t>
            </a:r>
            <a:r>
              <a:rPr dirty="0" sz="1400" spc="-3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12</a:t>
            </a:r>
            <a:r>
              <a:rPr dirty="0" sz="1400" spc="-3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ans,</a:t>
            </a:r>
            <a:r>
              <a:rPr dirty="0" sz="1400" spc="-3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vont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tous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avoir</a:t>
            </a:r>
            <a:r>
              <a:rPr dirty="0" sz="1400" spc="-1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un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accident</a:t>
            </a:r>
            <a:r>
              <a:rPr dirty="0" sz="1400" spc="-4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cardiovasculaire</a:t>
            </a:r>
            <a:r>
              <a:rPr dirty="0" sz="1400" spc="-4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avant</a:t>
            </a:r>
            <a:r>
              <a:rPr dirty="0" sz="1400" spc="-15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40</a:t>
            </a:r>
            <a:r>
              <a:rPr dirty="0" sz="1400" spc="-2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ans</a:t>
            </a:r>
            <a:r>
              <a:rPr dirty="0" sz="1400" spc="-10" b="1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b="1">
                <a:solidFill>
                  <a:srgbClr val="333333"/>
                </a:solidFill>
                <a:latin typeface="Arial"/>
                <a:cs typeface="Arial"/>
              </a:rPr>
              <a:t>»</a:t>
            </a:r>
            <a:r>
              <a:rPr dirty="0" sz="1400">
                <a:solidFill>
                  <a:srgbClr val="333333"/>
                </a:solidFill>
                <a:latin typeface="Arial"/>
                <a:cs typeface="Arial"/>
              </a:rPr>
              <a:t>.</a:t>
            </a:r>
            <a:r>
              <a:rPr dirty="0" sz="1400" spc="-15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25">
                <a:solidFill>
                  <a:srgbClr val="333333"/>
                </a:solidFill>
                <a:latin typeface="Arial"/>
                <a:cs typeface="Arial"/>
              </a:rPr>
              <a:t>Dr </a:t>
            </a:r>
            <a:r>
              <a:rPr dirty="0" sz="1400">
                <a:solidFill>
                  <a:srgbClr val="333333"/>
                </a:solidFill>
                <a:latin typeface="Arial"/>
                <a:cs typeface="Arial"/>
              </a:rPr>
              <a:t>Carré,</a:t>
            </a:r>
            <a:r>
              <a:rPr dirty="0" sz="1400" spc="-4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dirty="0" sz="1400" spc="-20">
                <a:solidFill>
                  <a:srgbClr val="333333"/>
                </a:solidFill>
                <a:latin typeface="Arial"/>
                <a:cs typeface="Arial"/>
              </a:rPr>
              <a:t>2023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98677" y="2154682"/>
            <a:ext cx="10598150" cy="29559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>
                <a:latin typeface="Calibri"/>
                <a:cs typeface="Calibri"/>
              </a:rPr>
              <a:t>Mon</a:t>
            </a:r>
            <a:r>
              <a:rPr dirty="0" sz="3200" spc="-50">
                <a:latin typeface="Calibri"/>
                <a:cs typeface="Calibri"/>
              </a:rPr>
              <a:t> </a:t>
            </a:r>
            <a:r>
              <a:rPr dirty="0" sz="3200" spc="-10">
                <a:latin typeface="Calibri"/>
                <a:cs typeface="Calibri"/>
              </a:rPr>
              <a:t>positionnement</a:t>
            </a:r>
            <a:r>
              <a:rPr dirty="0" sz="3200" spc="-1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est</a:t>
            </a:r>
            <a:r>
              <a:rPr dirty="0" sz="3200" spc="-4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de</a:t>
            </a:r>
            <a:r>
              <a:rPr dirty="0" sz="3200" spc="-3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conserver</a:t>
            </a:r>
            <a:r>
              <a:rPr dirty="0" sz="3200" spc="-6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une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part</a:t>
            </a:r>
            <a:r>
              <a:rPr dirty="0" sz="3200" spc="-2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de</a:t>
            </a:r>
            <a:r>
              <a:rPr dirty="0" sz="3200" spc="-30">
                <a:latin typeface="Calibri"/>
                <a:cs typeface="Calibri"/>
              </a:rPr>
              <a:t> </a:t>
            </a:r>
            <a:r>
              <a:rPr dirty="0" sz="3200" spc="-10">
                <a:latin typeface="Calibri"/>
                <a:cs typeface="Calibri"/>
              </a:rPr>
              <a:t>performance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z="3200">
                <a:latin typeface="Calibri"/>
                <a:cs typeface="Calibri"/>
              </a:rPr>
              <a:t>brute</a:t>
            </a:r>
            <a:r>
              <a:rPr dirty="0" sz="3200" spc="-7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en</a:t>
            </a:r>
            <a:r>
              <a:rPr dirty="0" sz="3200" spc="-7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CA1</a:t>
            </a:r>
            <a:r>
              <a:rPr dirty="0" sz="3200" spc="-7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dans</a:t>
            </a:r>
            <a:r>
              <a:rPr dirty="0" sz="3200" spc="-6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l’évaluation</a:t>
            </a:r>
            <a:r>
              <a:rPr dirty="0" sz="3200" spc="-50">
                <a:latin typeface="Calibri"/>
                <a:cs typeface="Calibri"/>
              </a:rPr>
              <a:t> </a:t>
            </a:r>
            <a:r>
              <a:rPr dirty="0" sz="3200" spc="-10">
                <a:latin typeface="Calibri"/>
                <a:cs typeface="Calibri"/>
              </a:rPr>
              <a:t>pour:</a:t>
            </a:r>
            <a:endParaRPr sz="3200">
              <a:latin typeface="Calibri"/>
              <a:cs typeface="Calibri"/>
            </a:endParaRPr>
          </a:p>
          <a:p>
            <a:pPr marL="228600" indent="-215900">
              <a:lnSpc>
                <a:spcPct val="100000"/>
              </a:lnSpc>
              <a:spcBef>
                <a:spcPts val="3820"/>
              </a:spcBef>
              <a:buChar char="-"/>
              <a:tabLst>
                <a:tab pos="228600" algn="l"/>
              </a:tabLst>
            </a:pPr>
            <a:r>
              <a:rPr dirty="0" sz="3200">
                <a:latin typeface="Calibri"/>
                <a:cs typeface="Calibri"/>
              </a:rPr>
              <a:t>objectiver</a:t>
            </a:r>
            <a:r>
              <a:rPr dirty="0" sz="3200" spc="-2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les</a:t>
            </a:r>
            <a:r>
              <a:rPr dirty="0" sz="3200" spc="-20">
                <a:latin typeface="Calibri"/>
                <a:cs typeface="Calibri"/>
              </a:rPr>
              <a:t> tests</a:t>
            </a:r>
            <a:endParaRPr sz="3200">
              <a:latin typeface="Calibri"/>
              <a:cs typeface="Calibri"/>
            </a:endParaRPr>
          </a:p>
          <a:p>
            <a:pPr marL="228600" indent="-215900">
              <a:lnSpc>
                <a:spcPct val="100000"/>
              </a:lnSpc>
              <a:spcBef>
                <a:spcPts val="25"/>
              </a:spcBef>
              <a:buChar char="-"/>
              <a:tabLst>
                <a:tab pos="228600" algn="l"/>
              </a:tabLst>
            </a:pPr>
            <a:r>
              <a:rPr dirty="0" sz="3200">
                <a:latin typeface="Calibri"/>
                <a:cs typeface="Calibri"/>
              </a:rPr>
              <a:t>garder</a:t>
            </a:r>
            <a:r>
              <a:rPr dirty="0" sz="3200" spc="-4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des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traces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dans</a:t>
            </a:r>
            <a:r>
              <a:rPr dirty="0" sz="3200" spc="-1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le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 spc="-10">
                <a:latin typeface="Calibri"/>
                <a:cs typeface="Calibri"/>
              </a:rPr>
              <a:t>temps</a:t>
            </a:r>
            <a:endParaRPr sz="3200">
              <a:latin typeface="Calibri"/>
              <a:cs typeface="Calibri"/>
            </a:endParaRPr>
          </a:p>
          <a:p>
            <a:pPr marL="103505">
              <a:lnSpc>
                <a:spcPct val="100000"/>
              </a:lnSpc>
            </a:pPr>
            <a:r>
              <a:rPr dirty="0" sz="3200">
                <a:latin typeface="Calibri"/>
                <a:cs typeface="Calibri"/>
              </a:rPr>
              <a:t>-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voir</a:t>
            </a:r>
            <a:r>
              <a:rPr dirty="0" sz="3200" spc="-2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l’évolution</a:t>
            </a:r>
            <a:r>
              <a:rPr dirty="0" sz="3200" spc="-1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des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élèves</a:t>
            </a:r>
            <a:r>
              <a:rPr dirty="0" sz="3200" spc="-4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sur</a:t>
            </a:r>
            <a:r>
              <a:rPr dirty="0" sz="3200" spc="-2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leur</a:t>
            </a:r>
            <a:r>
              <a:rPr dirty="0" sz="3200" spc="-35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parcours</a:t>
            </a:r>
            <a:r>
              <a:rPr dirty="0" sz="3200" spc="-40">
                <a:latin typeface="Calibri"/>
                <a:cs typeface="Calibri"/>
              </a:rPr>
              <a:t> </a:t>
            </a:r>
            <a:r>
              <a:rPr dirty="0" sz="3200">
                <a:latin typeface="Calibri"/>
                <a:cs typeface="Calibri"/>
              </a:rPr>
              <a:t>de</a:t>
            </a:r>
            <a:r>
              <a:rPr dirty="0" sz="3200" spc="-25">
                <a:latin typeface="Calibri"/>
                <a:cs typeface="Calibri"/>
              </a:rPr>
              <a:t> </a:t>
            </a:r>
            <a:r>
              <a:rPr dirty="0" sz="3200" spc="-10">
                <a:latin typeface="Calibri"/>
                <a:cs typeface="Calibri"/>
              </a:rPr>
              <a:t>formation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2891154" y="5397195"/>
            <a:ext cx="5939790" cy="11264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12700" marR="5080">
              <a:lnSpc>
                <a:spcPct val="100400"/>
              </a:lnSpc>
              <a:spcBef>
                <a:spcPts val="90"/>
              </a:spcBef>
            </a:pPr>
            <a:r>
              <a:rPr dirty="0" sz="1800" b="1" i="1">
                <a:latin typeface="Calibri"/>
                <a:cs typeface="Calibri"/>
              </a:rPr>
              <a:t>Dans</a:t>
            </a:r>
            <a:r>
              <a:rPr dirty="0" sz="1800" spc="27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le</a:t>
            </a:r>
            <a:r>
              <a:rPr dirty="0" sz="1800" spc="28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seul</a:t>
            </a:r>
            <a:r>
              <a:rPr dirty="0" sz="1800" spc="28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champ</a:t>
            </a:r>
            <a:r>
              <a:rPr dirty="0" sz="1800" spc="28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scolaire,</a:t>
            </a:r>
            <a:r>
              <a:rPr dirty="0" sz="1800" spc="28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il</a:t>
            </a:r>
            <a:r>
              <a:rPr dirty="0" sz="1800" spc="27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est</a:t>
            </a:r>
            <a:r>
              <a:rPr dirty="0" sz="1800" spc="28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difficile</a:t>
            </a:r>
            <a:r>
              <a:rPr dirty="0" sz="1800" spc="28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de</a:t>
            </a:r>
            <a:r>
              <a:rPr dirty="0" sz="1800" spc="28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faire</a:t>
            </a:r>
            <a:r>
              <a:rPr dirty="0" sz="1800" spc="285" b="1" i="1">
                <a:latin typeface="Calibri"/>
                <a:cs typeface="Calibri"/>
              </a:rPr>
              <a:t> </a:t>
            </a:r>
            <a:r>
              <a:rPr dirty="0" sz="1800" spc="-10" b="1" i="1">
                <a:latin typeface="Calibri"/>
                <a:cs typeface="Calibri"/>
              </a:rPr>
              <a:t>ressortir</a:t>
            </a:r>
            <a:r>
              <a:rPr dirty="0" sz="1800" spc="-1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l’efficacité</a:t>
            </a:r>
            <a:r>
              <a:rPr dirty="0" sz="1800" spc="229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de</a:t>
            </a:r>
            <a:r>
              <a:rPr dirty="0" sz="1800" spc="22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l’éducation</a:t>
            </a:r>
            <a:r>
              <a:rPr dirty="0" sz="1800" spc="22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physique</a:t>
            </a:r>
            <a:r>
              <a:rPr dirty="0" sz="1800" spc="22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et</a:t>
            </a:r>
            <a:r>
              <a:rPr dirty="0" sz="1800" spc="21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sportive,</a:t>
            </a:r>
            <a:r>
              <a:rPr dirty="0" sz="1800" spc="22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alors</a:t>
            </a:r>
            <a:r>
              <a:rPr dirty="0" sz="1800" spc="21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que</a:t>
            </a:r>
            <a:r>
              <a:rPr dirty="0" sz="1800" spc="229" b="1" i="1">
                <a:latin typeface="Calibri"/>
                <a:cs typeface="Calibri"/>
              </a:rPr>
              <a:t> </a:t>
            </a:r>
            <a:r>
              <a:rPr dirty="0" sz="1800" spc="-25" b="1" i="1">
                <a:latin typeface="Calibri"/>
                <a:cs typeface="Calibri"/>
              </a:rPr>
              <a:t>les </a:t>
            </a:r>
            <a:r>
              <a:rPr dirty="0" sz="1800" b="1" i="1">
                <a:latin typeface="Calibri"/>
                <a:cs typeface="Calibri"/>
              </a:rPr>
              <a:t>dépenses</a:t>
            </a:r>
            <a:r>
              <a:rPr dirty="0" sz="1800" spc="-40" b="1" i="1">
                <a:latin typeface="Calibri"/>
                <a:cs typeface="Calibri"/>
              </a:rPr>
              <a:t> </a:t>
            </a:r>
            <a:r>
              <a:rPr dirty="0" sz="1800" spc="-10" b="1" i="1">
                <a:latin typeface="Calibri"/>
                <a:cs typeface="Calibri"/>
              </a:rPr>
              <a:t>budgétaires</a:t>
            </a:r>
            <a:r>
              <a:rPr dirty="0" sz="1800" spc="-5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engagées</a:t>
            </a:r>
            <a:r>
              <a:rPr dirty="0" sz="1800" spc="-3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sont</a:t>
            </a:r>
            <a:r>
              <a:rPr dirty="0" sz="1800" spc="-4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bien</a:t>
            </a:r>
            <a:r>
              <a:rPr dirty="0" sz="1800" spc="-50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connues,</a:t>
            </a:r>
            <a:r>
              <a:rPr dirty="0" sz="1800" spc="-4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rapport</a:t>
            </a:r>
            <a:r>
              <a:rPr dirty="0" sz="1800" spc="-50" b="1" i="1">
                <a:latin typeface="Calibri"/>
                <a:cs typeface="Calibri"/>
              </a:rPr>
              <a:t> </a:t>
            </a:r>
            <a:r>
              <a:rPr dirty="0" sz="1800" spc="-25" b="1" i="1">
                <a:latin typeface="Calibri"/>
                <a:cs typeface="Calibri"/>
              </a:rPr>
              <a:t>de </a:t>
            </a:r>
            <a:r>
              <a:rPr dirty="0" sz="1800" b="1" i="1">
                <a:latin typeface="Calibri"/>
                <a:cs typeface="Calibri"/>
              </a:rPr>
              <a:t>la</a:t>
            </a:r>
            <a:r>
              <a:rPr dirty="0" sz="1800" spc="-4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cour</a:t>
            </a:r>
            <a:r>
              <a:rPr dirty="0" sz="1800" spc="-3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des</a:t>
            </a:r>
            <a:r>
              <a:rPr dirty="0" sz="1800" spc="-25" b="1" i="1">
                <a:latin typeface="Calibri"/>
                <a:cs typeface="Calibri"/>
              </a:rPr>
              <a:t> </a:t>
            </a:r>
            <a:r>
              <a:rPr dirty="0" sz="1800" b="1" i="1">
                <a:latin typeface="Calibri"/>
                <a:cs typeface="Calibri"/>
              </a:rPr>
              <a:t>comptes</a:t>
            </a:r>
            <a:r>
              <a:rPr dirty="0" sz="1800" spc="-30" b="1" i="1">
                <a:latin typeface="Calibri"/>
                <a:cs typeface="Calibri"/>
              </a:rPr>
              <a:t> </a:t>
            </a:r>
            <a:r>
              <a:rPr dirty="0" sz="1800" spc="-10" b="1" i="1">
                <a:latin typeface="Calibri"/>
                <a:cs typeface="Calibri"/>
              </a:rPr>
              <a:t>2017)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47927" y="198120"/>
            <a:ext cx="10525125" cy="1774189"/>
          </a:xfrm>
          <a:prstGeom prst="rect"/>
          <a:solidFill>
            <a:srgbClr val="EC7C30"/>
          </a:solidFill>
        </p:spPr>
        <p:txBody>
          <a:bodyPr wrap="square" lIns="0" tIns="59690" rIns="0" bIns="0" rtlCol="0" vert="horz">
            <a:spAutoFit/>
          </a:bodyPr>
          <a:lstStyle/>
          <a:p>
            <a:pPr algn="ctr" marL="661670" marR="655320" indent="-4445">
              <a:lnSpc>
                <a:spcPct val="80000"/>
              </a:lnSpc>
              <a:spcBef>
                <a:spcPts val="470"/>
              </a:spcBef>
            </a:pPr>
            <a:r>
              <a:rPr dirty="0" u="none"/>
              <a:t>Exclure</a:t>
            </a:r>
            <a:r>
              <a:rPr dirty="0" u="none" spc="-35"/>
              <a:t> </a:t>
            </a:r>
            <a:r>
              <a:rPr dirty="0" u="none"/>
              <a:t>la</a:t>
            </a:r>
            <a:r>
              <a:rPr dirty="0" u="none" spc="-25"/>
              <a:t> </a:t>
            </a:r>
            <a:r>
              <a:rPr dirty="0" u="none"/>
              <a:t>performance</a:t>
            </a:r>
            <a:r>
              <a:rPr dirty="0" u="none" spc="-25"/>
              <a:t> </a:t>
            </a:r>
            <a:r>
              <a:rPr dirty="0" u="none"/>
              <a:t>brute</a:t>
            </a:r>
            <a:r>
              <a:rPr dirty="0" u="none" spc="-60"/>
              <a:t> </a:t>
            </a:r>
            <a:r>
              <a:rPr dirty="0" u="none"/>
              <a:t>et</a:t>
            </a:r>
            <a:r>
              <a:rPr dirty="0" u="none" spc="-20"/>
              <a:t> </a:t>
            </a:r>
            <a:r>
              <a:rPr dirty="0" u="none" spc="-10"/>
              <a:t>rester </a:t>
            </a:r>
            <a:r>
              <a:rPr dirty="0" u="none"/>
              <a:t>uniquement</a:t>
            </a:r>
            <a:r>
              <a:rPr dirty="0" u="none" spc="-60"/>
              <a:t> </a:t>
            </a:r>
            <a:r>
              <a:rPr dirty="0" u="none"/>
              <a:t>sur</a:t>
            </a:r>
            <a:r>
              <a:rPr dirty="0" u="none" spc="-15"/>
              <a:t> </a:t>
            </a:r>
            <a:r>
              <a:rPr dirty="0" u="none"/>
              <a:t>une</a:t>
            </a:r>
            <a:r>
              <a:rPr dirty="0" u="none" spc="-20"/>
              <a:t> </a:t>
            </a:r>
            <a:r>
              <a:rPr dirty="0" u="none"/>
              <a:t>performance</a:t>
            </a:r>
            <a:r>
              <a:rPr dirty="0" u="none" spc="-15"/>
              <a:t> </a:t>
            </a:r>
            <a:r>
              <a:rPr dirty="0" u="none" spc="-10"/>
              <a:t>auto- référencée?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11581" rIns="0" bIns="0" rtlCol="0" vert="horz">
            <a:spAutoFit/>
          </a:bodyPr>
          <a:lstStyle/>
          <a:p>
            <a:pPr marL="1437005">
              <a:lnSpc>
                <a:spcPct val="100000"/>
              </a:lnSpc>
              <a:spcBef>
                <a:spcPts val="105"/>
              </a:spcBef>
            </a:pPr>
            <a:r>
              <a:rPr dirty="0" u="none" b="0">
                <a:latin typeface="Calibri"/>
                <a:cs typeface="Calibri"/>
              </a:rPr>
              <a:t>Le</a:t>
            </a:r>
            <a:r>
              <a:rPr dirty="0" u="none" spc="-1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retour</a:t>
            </a:r>
            <a:r>
              <a:rPr dirty="0" u="none" spc="-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des</a:t>
            </a:r>
            <a:r>
              <a:rPr dirty="0" u="none" spc="-1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tests</a:t>
            </a:r>
            <a:r>
              <a:rPr dirty="0" u="none" spc="-5" b="0">
                <a:latin typeface="Calibri"/>
                <a:cs typeface="Calibri"/>
              </a:rPr>
              <a:t> </a:t>
            </a:r>
            <a:r>
              <a:rPr dirty="0" u="none" spc="-10" b="0">
                <a:latin typeface="Calibri"/>
                <a:cs typeface="Calibri"/>
              </a:rPr>
              <a:t>physiques?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1031239" y="1921205"/>
            <a:ext cx="9977120" cy="1346835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12700" marR="5080">
              <a:lnSpc>
                <a:spcPts val="3030"/>
              </a:lnSpc>
              <a:spcBef>
                <a:spcPts val="475"/>
              </a:spcBef>
            </a:pPr>
            <a:r>
              <a:rPr dirty="0" sz="2800">
                <a:latin typeface="Calibri"/>
                <a:cs typeface="Calibri"/>
              </a:rPr>
              <a:t>=&gt;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Département</a:t>
            </a:r>
            <a:r>
              <a:rPr dirty="0" u="sng" sz="28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2SEP</a:t>
            </a:r>
            <a:r>
              <a:rPr dirty="0" u="sng" sz="28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-</a:t>
            </a:r>
            <a:r>
              <a:rPr dirty="0" u="sng" sz="28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Projet</a:t>
            </a:r>
            <a:r>
              <a:rPr dirty="0" u="sng" sz="28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SCOPE</a:t>
            </a:r>
            <a:r>
              <a:rPr dirty="0" u="sng" sz="28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:</a:t>
            </a:r>
            <a:r>
              <a:rPr dirty="0" u="sng" sz="28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Suivi</a:t>
            </a:r>
            <a:r>
              <a:rPr dirty="0" u="sng" sz="2800" spc="-4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de</a:t>
            </a:r>
            <a:r>
              <a:rPr dirty="0" u="sng" sz="28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la</a:t>
            </a:r>
            <a:r>
              <a:rPr dirty="0" u="sng" sz="28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COndition</a:t>
            </a:r>
            <a:r>
              <a:rPr dirty="0" u="sng" sz="28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Physique</a:t>
            </a:r>
            <a:r>
              <a:rPr dirty="0" sz="2800" spc="-10">
                <a:solidFill>
                  <a:srgbClr val="0462C1"/>
                </a:solidFill>
                <a:latin typeface="Calibri"/>
                <a:cs typeface="Calibri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des</a:t>
            </a:r>
            <a:r>
              <a:rPr dirty="0" u="sng" sz="28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Élèves</a:t>
            </a:r>
            <a:r>
              <a:rPr dirty="0" u="sng" sz="28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8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(ens-</a:t>
            </a:r>
            <a:r>
              <a:rPr dirty="0" u="sng" sz="28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rennes.fr)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dirty="0" sz="2800">
                <a:latin typeface="Calibri"/>
                <a:cs typeface="Calibri"/>
              </a:rPr>
              <a:t>=&gt;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Fiches</a:t>
            </a:r>
            <a:r>
              <a:rPr dirty="0" u="sng" sz="2800" spc="-6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outils</a:t>
            </a:r>
            <a:r>
              <a:rPr dirty="0" u="sng" sz="2800" spc="-6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d'évaluation</a:t>
            </a:r>
            <a:r>
              <a:rPr dirty="0" u="sng" sz="2800" spc="-6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8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enfants-</a:t>
            </a:r>
            <a:r>
              <a:rPr dirty="0" u="sng" sz="28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adolescent</a:t>
            </a:r>
            <a:r>
              <a:rPr dirty="0" u="sng" sz="28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8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(onaps.fr)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4047" y="3429000"/>
            <a:ext cx="2496312" cy="3220212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25952" y="4288535"/>
            <a:ext cx="3410711" cy="1344167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7196708" y="3856101"/>
            <a:ext cx="4872355" cy="1902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82625" marR="540385" indent="-7620">
              <a:lnSpc>
                <a:spcPct val="100000"/>
              </a:lnSpc>
              <a:spcBef>
                <a:spcPts val="100"/>
              </a:spcBef>
              <a:buClr>
                <a:srgbClr val="000000"/>
              </a:buClr>
              <a:buSzPct val="92857"/>
              <a:buFont typeface="Arial"/>
              <a:buChar char="•"/>
              <a:tabLst>
                <a:tab pos="744855" algn="l"/>
              </a:tabLst>
            </a:pP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	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Mise</a:t>
            </a:r>
            <a:r>
              <a:rPr dirty="0" sz="1400" spc="-2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en</a:t>
            </a:r>
            <a:r>
              <a:rPr dirty="0" sz="1400" spc="-2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place</a:t>
            </a:r>
            <a:r>
              <a:rPr dirty="0" sz="1400" spc="-2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de</a:t>
            </a:r>
            <a:r>
              <a:rPr dirty="0" sz="1400" spc="-2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393939"/>
                </a:solidFill>
                <a:latin typeface="Calibri"/>
                <a:cs typeface="Calibri"/>
              </a:rPr>
              <a:t>tests</a:t>
            </a:r>
            <a:r>
              <a:rPr dirty="0" sz="1400" spc="-40" b="1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393939"/>
                </a:solidFill>
                <a:latin typeface="Calibri"/>
                <a:cs typeface="Calibri"/>
              </a:rPr>
              <a:t>d’aptitudes</a:t>
            </a:r>
            <a:r>
              <a:rPr dirty="0" sz="1400" spc="-50" b="1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393939"/>
                </a:solidFill>
                <a:latin typeface="Calibri"/>
                <a:cs typeface="Calibri"/>
              </a:rPr>
              <a:t>physiques</a:t>
            </a:r>
            <a:r>
              <a:rPr dirty="0" sz="1400" spc="-50" b="1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25" b="1">
                <a:solidFill>
                  <a:srgbClr val="393939"/>
                </a:solidFill>
                <a:latin typeface="Calibri"/>
                <a:cs typeface="Calibri"/>
              </a:rPr>
              <a:t>dès </a:t>
            </a:r>
            <a:r>
              <a:rPr dirty="0" sz="1400" b="1">
                <a:solidFill>
                  <a:srgbClr val="393939"/>
                </a:solidFill>
                <a:latin typeface="Calibri"/>
                <a:cs typeface="Calibri"/>
              </a:rPr>
              <a:t>la</a:t>
            </a:r>
            <a:r>
              <a:rPr dirty="0" sz="1400" spc="-45" b="1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b="1">
                <a:solidFill>
                  <a:srgbClr val="393939"/>
                </a:solidFill>
                <a:latin typeface="Calibri"/>
                <a:cs typeface="Calibri"/>
              </a:rPr>
              <a:t>6ème</a:t>
            </a:r>
            <a:r>
              <a:rPr dirty="0" sz="1400" spc="-45" b="1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: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il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s’agit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d’évaluer</a:t>
            </a:r>
            <a:r>
              <a:rPr dirty="0" sz="1400" spc="-1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l’évolution</a:t>
            </a:r>
            <a:r>
              <a:rPr dirty="0" sz="1400" spc="-2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de</a:t>
            </a:r>
            <a:r>
              <a:rPr dirty="0" sz="1400" spc="-3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25">
                <a:solidFill>
                  <a:srgbClr val="393939"/>
                </a:solidFill>
                <a:latin typeface="Calibri"/>
                <a:cs typeface="Calibri"/>
              </a:rPr>
              <a:t>la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condition</a:t>
            </a:r>
            <a:r>
              <a:rPr dirty="0" sz="1400" spc="-6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physique</a:t>
            </a:r>
            <a:r>
              <a:rPr dirty="0" sz="1400" spc="-4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des</a:t>
            </a:r>
            <a:r>
              <a:rPr dirty="0" sz="1400" spc="-5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jeunes,</a:t>
            </a:r>
            <a:r>
              <a:rPr dirty="0" sz="1400" spc="-5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notamment</a:t>
            </a:r>
            <a:r>
              <a:rPr dirty="0" sz="1400" spc="-6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25">
                <a:solidFill>
                  <a:srgbClr val="393939"/>
                </a:solidFill>
                <a:latin typeface="Calibri"/>
                <a:cs typeface="Calibri"/>
              </a:rPr>
              <a:t>les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capacités</a:t>
            </a:r>
            <a:r>
              <a:rPr dirty="0" sz="1400" spc="-10">
                <a:solidFill>
                  <a:srgbClr val="393939"/>
                </a:solidFill>
                <a:latin typeface="Calibri"/>
                <a:cs typeface="Calibri"/>
              </a:rPr>
              <a:t> cardiovasculaires.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Les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modalités</a:t>
            </a:r>
            <a:r>
              <a:rPr dirty="0" sz="1400" spc="-2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de</a:t>
            </a:r>
            <a:r>
              <a:rPr dirty="0" sz="1400" spc="-4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20">
                <a:solidFill>
                  <a:srgbClr val="393939"/>
                </a:solidFill>
                <a:latin typeface="Calibri"/>
                <a:cs typeface="Calibri"/>
              </a:rPr>
              <a:t>mise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en</a:t>
            </a:r>
            <a:r>
              <a:rPr dirty="0" sz="1400" spc="-4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œuvre</a:t>
            </a:r>
            <a:r>
              <a:rPr dirty="0" sz="1400" spc="-3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seront</a:t>
            </a:r>
            <a:r>
              <a:rPr dirty="0" sz="1400" spc="-3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discutées</a:t>
            </a:r>
            <a:r>
              <a:rPr dirty="0" sz="1400" spc="-1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avec</a:t>
            </a:r>
            <a:r>
              <a:rPr dirty="0" sz="1400" spc="-4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la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10">
                <a:solidFill>
                  <a:srgbClr val="393939"/>
                </a:solidFill>
                <a:latin typeface="Calibri"/>
                <a:cs typeface="Calibri"/>
              </a:rPr>
              <a:t>communauté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médicale,</a:t>
            </a:r>
            <a:r>
              <a:rPr dirty="0" sz="1400" spc="-4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ainsi</a:t>
            </a:r>
            <a:r>
              <a:rPr dirty="0" sz="1400" spc="-4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qu'avec</a:t>
            </a:r>
            <a:r>
              <a:rPr dirty="0" sz="1400" spc="-3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les</a:t>
            </a:r>
            <a:r>
              <a:rPr dirty="0" sz="1400" spc="-5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10">
                <a:solidFill>
                  <a:srgbClr val="393939"/>
                </a:solidFill>
                <a:latin typeface="Calibri"/>
                <a:cs typeface="Calibri"/>
              </a:rPr>
              <a:t>enseignants</a:t>
            </a:r>
            <a:r>
              <a:rPr dirty="0" sz="1400" spc="50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10">
                <a:solidFill>
                  <a:srgbClr val="393939"/>
                </a:solidFill>
                <a:latin typeface="Calibri"/>
                <a:cs typeface="Calibri"/>
              </a:rPr>
              <a:t>d'Éducation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Physique</a:t>
            </a:r>
            <a:r>
              <a:rPr dirty="0" sz="1400" spc="-15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>
                <a:solidFill>
                  <a:srgbClr val="393939"/>
                </a:solidFill>
                <a:latin typeface="Calibri"/>
                <a:cs typeface="Calibri"/>
              </a:rPr>
              <a:t>et</a:t>
            </a:r>
            <a:r>
              <a:rPr dirty="0" sz="1400" spc="-30">
                <a:solidFill>
                  <a:srgbClr val="393939"/>
                </a:solidFill>
                <a:latin typeface="Calibri"/>
                <a:cs typeface="Calibri"/>
              </a:rPr>
              <a:t> </a:t>
            </a:r>
            <a:r>
              <a:rPr dirty="0" sz="1400" spc="-10">
                <a:solidFill>
                  <a:srgbClr val="393939"/>
                </a:solidFill>
                <a:latin typeface="Calibri"/>
                <a:cs typeface="Calibri"/>
              </a:rPr>
              <a:t>Sportive.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La</a:t>
            </a:r>
            <a:r>
              <a:rPr dirty="0" u="sng" sz="14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pratique</a:t>
            </a:r>
            <a:r>
              <a:rPr dirty="0" u="sng" sz="1400" spc="-4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sportive</a:t>
            </a:r>
            <a:r>
              <a:rPr dirty="0" u="sng" sz="14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au</a:t>
            </a:r>
            <a:r>
              <a:rPr dirty="0" u="sng" sz="14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cœur</a:t>
            </a:r>
            <a:r>
              <a:rPr dirty="0" u="sng" sz="14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de</a:t>
            </a:r>
            <a:r>
              <a:rPr dirty="0" u="sng" sz="14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l’éducation</a:t>
            </a:r>
            <a:r>
              <a:rPr dirty="0" u="sng" sz="1400" spc="-5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|</a:t>
            </a:r>
            <a:r>
              <a:rPr dirty="0" u="sng" sz="14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sng" sz="14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6"/>
              </a:rPr>
              <a:t>gouvernement.fr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2980" y="121918"/>
            <a:ext cx="9945624" cy="66583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838200" y="79247"/>
            <a:ext cx="10515600" cy="1325880"/>
          </a:xfrm>
          <a:custGeom>
            <a:avLst/>
            <a:gdLst/>
            <a:ahLst/>
            <a:cxnLst/>
            <a:rect l="l" t="t" r="r" b="b"/>
            <a:pathLst>
              <a:path w="10515600" h="1325880">
                <a:moveTo>
                  <a:pt x="10515600" y="0"/>
                </a:moveTo>
                <a:lnTo>
                  <a:pt x="0" y="0"/>
                </a:lnTo>
                <a:lnTo>
                  <a:pt x="0" y="1325879"/>
                </a:lnTo>
                <a:lnTo>
                  <a:pt x="10515600" y="1325879"/>
                </a:lnTo>
                <a:lnTo>
                  <a:pt x="10515600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42822" y="-94665"/>
            <a:ext cx="10107295" cy="1562735"/>
          </a:xfrm>
          <a:prstGeom prst="rect"/>
        </p:spPr>
        <p:txBody>
          <a:bodyPr wrap="square" lIns="0" tIns="74930" rIns="0" bIns="0" rtlCol="0" vert="horz">
            <a:spAutoFit/>
          </a:bodyPr>
          <a:lstStyle/>
          <a:p>
            <a:pPr algn="ctr" marL="12065" marR="5080">
              <a:lnSpc>
                <a:spcPts val="3890"/>
              </a:lnSpc>
              <a:spcBef>
                <a:spcPts val="590"/>
              </a:spcBef>
            </a:pPr>
            <a:r>
              <a:rPr dirty="0" u="none" sz="3600" spc="-10"/>
              <a:t>L’échauffement</a:t>
            </a:r>
            <a:r>
              <a:rPr dirty="0" u="none" sz="3600" spc="-114"/>
              <a:t> </a:t>
            </a:r>
            <a:r>
              <a:rPr dirty="0" u="none" sz="3600"/>
              <a:t>est</a:t>
            </a:r>
            <a:r>
              <a:rPr dirty="0" u="none" sz="3600" spc="-114"/>
              <a:t> </a:t>
            </a:r>
            <a:r>
              <a:rPr dirty="0" u="none" sz="3600"/>
              <a:t>spécifique,</a:t>
            </a:r>
            <a:r>
              <a:rPr dirty="0" u="none" sz="3600" spc="-105"/>
              <a:t> </a:t>
            </a:r>
            <a:r>
              <a:rPr dirty="0" u="none" sz="3600"/>
              <a:t>l’envisager</a:t>
            </a:r>
            <a:r>
              <a:rPr dirty="0" u="none" sz="3600" spc="-110"/>
              <a:t> </a:t>
            </a:r>
            <a:r>
              <a:rPr dirty="0" u="none" sz="3600"/>
              <a:t>comme</a:t>
            </a:r>
            <a:r>
              <a:rPr dirty="0" u="none" sz="3600" spc="-110"/>
              <a:t> </a:t>
            </a:r>
            <a:r>
              <a:rPr dirty="0" u="none" sz="3600" spc="-25"/>
              <a:t>un </a:t>
            </a:r>
            <a:r>
              <a:rPr dirty="0" u="none" sz="3600"/>
              <a:t>véritable</a:t>
            </a:r>
            <a:r>
              <a:rPr dirty="0" u="none" sz="3600" spc="-110"/>
              <a:t> </a:t>
            </a:r>
            <a:r>
              <a:rPr dirty="0" u="none" sz="3600"/>
              <a:t>travail</a:t>
            </a:r>
            <a:r>
              <a:rPr dirty="0" u="none" sz="3600" spc="-100"/>
              <a:t> </a:t>
            </a:r>
            <a:r>
              <a:rPr dirty="0" u="none" sz="3600"/>
              <a:t>technique</a:t>
            </a:r>
            <a:r>
              <a:rPr dirty="0" u="none" sz="3600" spc="-85"/>
              <a:t> </a:t>
            </a:r>
            <a:r>
              <a:rPr dirty="0" u="none" sz="3600"/>
              <a:t>et</a:t>
            </a:r>
            <a:r>
              <a:rPr dirty="0" u="none" sz="3600" spc="-100"/>
              <a:t> </a:t>
            </a:r>
            <a:r>
              <a:rPr dirty="0" u="none" sz="3600" spc="-10"/>
              <a:t>développement</a:t>
            </a:r>
            <a:r>
              <a:rPr dirty="0" u="none" sz="3600" spc="-80"/>
              <a:t> </a:t>
            </a:r>
            <a:r>
              <a:rPr dirty="0" u="none" sz="3600" spc="-25"/>
              <a:t>des </a:t>
            </a:r>
            <a:r>
              <a:rPr dirty="0" u="none" sz="3600"/>
              <a:t>qualités</a:t>
            </a:r>
            <a:r>
              <a:rPr dirty="0" u="none" sz="3600" spc="-120"/>
              <a:t> </a:t>
            </a:r>
            <a:r>
              <a:rPr dirty="0" u="none" sz="3600" spc="-10"/>
              <a:t>physiques</a:t>
            </a:r>
            <a:endParaRPr sz="3600"/>
          </a:p>
        </p:txBody>
      </p:sp>
      <p:sp>
        <p:nvSpPr>
          <p:cNvPr id="4" name="object 4" descr=""/>
          <p:cNvSpPr txBox="1"/>
          <p:nvPr/>
        </p:nvSpPr>
        <p:spPr>
          <a:xfrm>
            <a:off x="916939" y="1483563"/>
            <a:ext cx="10201910" cy="5121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>
              <a:lnSpc>
                <a:spcPts val="2450"/>
              </a:lnSpc>
              <a:spcBef>
                <a:spcPts val="100"/>
              </a:spcBef>
            </a:pPr>
            <a:r>
              <a:rPr dirty="0" sz="2400">
                <a:latin typeface="Calibri"/>
                <a:cs typeface="Calibri"/>
              </a:rPr>
              <a:t>=&gt;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gammes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(</a:t>
            </a:r>
            <a:r>
              <a:rPr dirty="0" sz="2400" spc="-10">
                <a:latin typeface="Arial"/>
                <a:cs typeface="Arial"/>
              </a:rPr>
              <a:t>décomposition</a:t>
            </a:r>
            <a:r>
              <a:rPr dirty="0" sz="2400" spc="-2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de</a:t>
            </a:r>
            <a:r>
              <a:rPr dirty="0" sz="2400" spc="-5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la</a:t>
            </a:r>
            <a:r>
              <a:rPr dirty="0" sz="2400" spc="-4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foulée</a:t>
            </a:r>
            <a:r>
              <a:rPr dirty="0" sz="2400" spc="-4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en</a:t>
            </a:r>
            <a:r>
              <a:rPr dirty="0" sz="2400" spc="-5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3</a:t>
            </a:r>
            <a:r>
              <a:rPr dirty="0" sz="2400" spc="-4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temps</a:t>
            </a:r>
            <a:r>
              <a:rPr dirty="0" sz="2400" spc="-70">
                <a:latin typeface="Arial"/>
                <a:cs typeface="Arial"/>
              </a:rPr>
              <a:t> </a:t>
            </a:r>
            <a:r>
              <a:rPr dirty="0" sz="2400" spc="-10">
                <a:latin typeface="Arial"/>
                <a:cs typeface="Arial"/>
              </a:rPr>
              <a:t>(talon</a:t>
            </a:r>
            <a:endParaRPr sz="2400">
              <a:latin typeface="Arial"/>
              <a:cs typeface="Arial"/>
            </a:endParaRPr>
          </a:p>
          <a:p>
            <a:pPr marL="241300">
              <a:lnSpc>
                <a:spcPts val="2450"/>
              </a:lnSpc>
            </a:pPr>
            <a:r>
              <a:rPr dirty="0" sz="2400">
                <a:latin typeface="Arial"/>
                <a:cs typeface="Arial"/>
              </a:rPr>
              <a:t>fesse/genou/griffé)</a:t>
            </a:r>
            <a:r>
              <a:rPr dirty="0" sz="2400" spc="-70">
                <a:latin typeface="Arial"/>
                <a:cs typeface="Arial"/>
              </a:rPr>
              <a:t> </a:t>
            </a:r>
            <a:r>
              <a:rPr dirty="0" sz="2400">
                <a:latin typeface="Calibri"/>
                <a:cs typeface="Calibri"/>
              </a:rPr>
              <a:t>: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très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ludique,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faut-</a:t>
            </a:r>
            <a:r>
              <a:rPr dirty="0" sz="2400">
                <a:latin typeface="Calibri"/>
                <a:cs typeface="Calibri"/>
              </a:rPr>
              <a:t>il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y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passer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vraiment???</a:t>
            </a:r>
            <a:endParaRPr sz="24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1155"/>
              </a:spcBef>
            </a:pP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grandes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thématiques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techniques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l’échauffement:</a:t>
            </a:r>
            <a:r>
              <a:rPr dirty="0" sz="1500" spc="-10" i="1">
                <a:latin typeface="Arial"/>
                <a:cs typeface="Arial"/>
              </a:rPr>
              <a:t>»</a:t>
            </a:r>
            <a:endParaRPr sz="15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150"/>
              </a:spcBef>
              <a:buSzPct val="116666"/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Relâchement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segments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libres</a:t>
            </a:r>
            <a:endParaRPr sz="24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135"/>
              </a:spcBef>
              <a:buSzPct val="116666"/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Qualité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appuis</a:t>
            </a:r>
            <a:endParaRPr sz="24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145"/>
              </a:spcBef>
              <a:buSzPct val="116666"/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Disponibilité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1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foulée</a:t>
            </a:r>
            <a:endParaRPr sz="24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130"/>
              </a:spcBef>
              <a:buSzPct val="116666"/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Rapport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amplitude/fréquence</a:t>
            </a:r>
            <a:endParaRPr sz="24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135"/>
              </a:spcBef>
              <a:buSzPct val="116666"/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Equilibre</a:t>
            </a:r>
            <a:r>
              <a:rPr dirty="0" sz="2400" spc="-10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foulée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2400">
                <a:latin typeface="Calibri"/>
                <a:cs typeface="Calibri"/>
              </a:rPr>
              <a:t>=&gt;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hésiter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faire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du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Tabata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20/10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30/15…en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ciblant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quelques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ex.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  <a:spcBef>
                <a:spcPts val="130"/>
              </a:spcBef>
            </a:pPr>
            <a:r>
              <a:rPr dirty="0" sz="2400">
                <a:latin typeface="Calibri"/>
                <a:cs typeface="Calibri"/>
              </a:rPr>
              <a:t>Si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j’ajoute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coordination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(par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ex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claquer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main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haut/bas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montée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genoux,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baisse</a:t>
            </a:r>
            <a:r>
              <a:rPr dirty="0" sz="2400" spc="-9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qualités</a:t>
            </a:r>
            <a:r>
              <a:rPr dirty="0" sz="2400" spc="-10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techniques)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  <a:spcBef>
                <a:spcPts val="135"/>
              </a:spcBef>
            </a:pPr>
            <a:r>
              <a:rPr dirty="0" sz="2400">
                <a:latin typeface="Calibri"/>
                <a:cs typeface="Calibri"/>
              </a:rPr>
              <a:t>=&gt;Spécifique</a:t>
            </a:r>
            <a:r>
              <a:rPr dirty="0" sz="2400" spc="-12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lancer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014"/>
              </a:lnSpc>
            </a:pPr>
            <a:r>
              <a:rPr dirty="0" sz="2400">
                <a:latin typeface="Calibri"/>
                <a:cs typeface="Calibri"/>
              </a:rPr>
              <a:t>Postures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spécifiques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prise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d’avance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/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gainage</a:t>
            </a:r>
            <a:r>
              <a:rPr dirty="0" sz="2400" spc="-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/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étirements</a:t>
            </a:r>
            <a:r>
              <a:rPr dirty="0" sz="2400" spc="-9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dynamiques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du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haut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du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corps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12735" y="2217420"/>
            <a:ext cx="4285487" cy="24231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6783" y="406349"/>
            <a:ext cx="6701790" cy="6972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none"/>
              <a:t>Pour</a:t>
            </a:r>
            <a:r>
              <a:rPr dirty="0" u="none" spc="-30"/>
              <a:t> </a:t>
            </a:r>
            <a:r>
              <a:rPr dirty="0" u="none"/>
              <a:t>une</a:t>
            </a:r>
            <a:r>
              <a:rPr dirty="0" u="none" spc="-15"/>
              <a:t> </a:t>
            </a:r>
            <a:r>
              <a:rPr dirty="0" u="none"/>
              <a:t>fin</a:t>
            </a:r>
            <a:r>
              <a:rPr dirty="0" u="none" spc="-20"/>
              <a:t> </a:t>
            </a:r>
            <a:r>
              <a:rPr dirty="0" u="none" spc="-10"/>
              <a:t>d’échauffement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659" y="1335024"/>
            <a:ext cx="10515600" cy="22043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820318" y="1759661"/>
            <a:ext cx="10414000" cy="4716145"/>
          </a:xfrm>
          <a:prstGeom prst="rect">
            <a:avLst/>
          </a:prstGeom>
        </p:spPr>
        <p:txBody>
          <a:bodyPr wrap="square" lIns="0" tIns="94615" rIns="0" bIns="0" rtlCol="0" vert="horz">
            <a:spAutoFit/>
          </a:bodyPr>
          <a:lstStyle/>
          <a:p>
            <a:pPr algn="ctr" marL="287020" marR="281940">
              <a:lnSpc>
                <a:spcPts val="2690"/>
              </a:lnSpc>
              <a:spcBef>
                <a:spcPts val="745"/>
              </a:spcBef>
              <a:tabLst>
                <a:tab pos="3157220" algn="l"/>
                <a:tab pos="6084570" algn="l"/>
              </a:tabLst>
            </a:pPr>
            <a:r>
              <a:rPr dirty="0" u="sng" sz="2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9h-</a:t>
            </a:r>
            <a:r>
              <a:rPr dirty="0" u="sng" sz="2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10h30:</a:t>
            </a:r>
            <a:r>
              <a:rPr dirty="0" u="sng" sz="28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FSP</a:t>
            </a:r>
            <a:r>
              <a:rPr dirty="0" sz="2800">
                <a:latin typeface="Calibri"/>
                <a:cs typeface="Calibri"/>
              </a:rPr>
              <a:t>	biathlon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athlétique</a:t>
            </a:r>
            <a:r>
              <a:rPr dirty="0" sz="2800">
                <a:latin typeface="Calibri"/>
                <a:cs typeface="Calibri"/>
              </a:rPr>
              <a:t>	</a:t>
            </a:r>
            <a:r>
              <a:rPr dirty="0" sz="2800" spc="-10">
                <a:latin typeface="Calibri"/>
                <a:cs typeface="Calibri"/>
              </a:rPr>
              <a:t>(Demi-</a:t>
            </a:r>
            <a:r>
              <a:rPr dirty="0" sz="2800">
                <a:latin typeface="Calibri"/>
                <a:cs typeface="Calibri"/>
              </a:rPr>
              <a:t>fond/vortex).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Test</a:t>
            </a:r>
            <a:r>
              <a:rPr dirty="0" sz="2800" spc="-95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de </a:t>
            </a:r>
            <a:r>
              <a:rPr dirty="0" sz="2800" spc="-10">
                <a:latin typeface="Calibri"/>
                <a:cs typeface="Calibri"/>
              </a:rPr>
              <a:t>Spartacus.</a:t>
            </a:r>
            <a:endParaRPr sz="2800">
              <a:latin typeface="Calibri"/>
              <a:cs typeface="Calibri"/>
            </a:endParaRPr>
          </a:p>
          <a:p>
            <a:pPr algn="ctr">
              <a:lnSpc>
                <a:spcPts val="2710"/>
              </a:lnSpc>
            </a:pPr>
            <a:r>
              <a:rPr dirty="0" sz="2800" i="1">
                <a:latin typeface="Calibri"/>
                <a:cs typeface="Calibri"/>
              </a:rPr>
              <a:t>Utilisations</a:t>
            </a:r>
            <a:r>
              <a:rPr dirty="0" sz="2800" spc="-85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numériques:</a:t>
            </a:r>
            <a:r>
              <a:rPr dirty="0" sz="2800" spc="-70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Numbers</a:t>
            </a:r>
            <a:r>
              <a:rPr dirty="0" sz="2800" spc="-85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et</a:t>
            </a:r>
            <a:r>
              <a:rPr dirty="0" sz="2800" spc="-75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Polar</a:t>
            </a:r>
            <a:r>
              <a:rPr dirty="0" sz="2800" spc="-75" i="1">
                <a:latin typeface="Calibri"/>
                <a:cs typeface="Calibri"/>
              </a:rPr>
              <a:t> </a:t>
            </a:r>
            <a:r>
              <a:rPr dirty="0" sz="2800" spc="-10" i="1">
                <a:latin typeface="Calibri"/>
                <a:cs typeface="Calibri"/>
              </a:rPr>
              <a:t>Team.</a:t>
            </a:r>
            <a:endParaRPr sz="2800">
              <a:latin typeface="Calibri"/>
              <a:cs typeface="Calibri"/>
            </a:endParaRPr>
          </a:p>
          <a:p>
            <a:pPr algn="ctr">
              <a:lnSpc>
                <a:spcPts val="3025"/>
              </a:lnSpc>
              <a:spcBef>
                <a:spcPts val="2014"/>
              </a:spcBef>
            </a:pPr>
            <a:r>
              <a:rPr dirty="0" u="sng" sz="2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10h30-</a:t>
            </a:r>
            <a:r>
              <a:rPr dirty="0" u="sng" sz="2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11h30</a:t>
            </a:r>
            <a:r>
              <a:rPr dirty="0" sz="2800">
                <a:latin typeface="Calibri"/>
                <a:cs typeface="Calibri"/>
              </a:rPr>
              <a:t>:</a:t>
            </a:r>
            <a:r>
              <a:rPr dirty="0" sz="2800" spc="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FSP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relais-</a:t>
            </a:r>
            <a:r>
              <a:rPr dirty="0" sz="2800">
                <a:latin typeface="Calibri"/>
                <a:cs typeface="Calibri"/>
              </a:rPr>
              <a:t>vitesse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«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2X6’’»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+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grands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principes</a:t>
            </a:r>
            <a:endParaRPr sz="2800">
              <a:latin typeface="Calibri"/>
              <a:cs typeface="Calibri"/>
            </a:endParaRPr>
          </a:p>
          <a:p>
            <a:pPr algn="ctr">
              <a:lnSpc>
                <a:spcPts val="3025"/>
              </a:lnSpc>
            </a:pPr>
            <a:r>
              <a:rPr dirty="0" sz="2800">
                <a:latin typeface="Calibri"/>
                <a:cs typeface="Calibri"/>
              </a:rPr>
              <a:t>techniques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relais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départ</a:t>
            </a:r>
            <a:endParaRPr sz="2800">
              <a:latin typeface="Calibri"/>
              <a:cs typeface="Calibri"/>
            </a:endParaRPr>
          </a:p>
          <a:p>
            <a:pPr algn="ctr" marL="635">
              <a:lnSpc>
                <a:spcPct val="100000"/>
              </a:lnSpc>
              <a:spcBef>
                <a:spcPts val="325"/>
              </a:spcBef>
            </a:pPr>
            <a:r>
              <a:rPr dirty="0" sz="2800" i="1">
                <a:latin typeface="Calibri"/>
                <a:cs typeface="Calibri"/>
              </a:rPr>
              <a:t>Utilisations</a:t>
            </a:r>
            <a:r>
              <a:rPr dirty="0" sz="2800" spc="-80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numériques:</a:t>
            </a:r>
            <a:r>
              <a:rPr dirty="0" sz="2800" spc="-95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SprintTimer,</a:t>
            </a:r>
            <a:r>
              <a:rPr dirty="0" sz="2800" spc="-70" i="1">
                <a:latin typeface="Calibri"/>
                <a:cs typeface="Calibri"/>
              </a:rPr>
              <a:t> </a:t>
            </a:r>
            <a:r>
              <a:rPr dirty="0" sz="2800" i="1">
                <a:latin typeface="Calibri"/>
                <a:cs typeface="Calibri"/>
              </a:rPr>
              <a:t>Numbers,</a:t>
            </a:r>
            <a:r>
              <a:rPr dirty="0" sz="2800" spc="-70" i="1">
                <a:latin typeface="Calibri"/>
                <a:cs typeface="Calibri"/>
              </a:rPr>
              <a:t> </a:t>
            </a:r>
            <a:r>
              <a:rPr dirty="0" sz="2800" spc="-10" i="1">
                <a:latin typeface="Calibri"/>
                <a:cs typeface="Calibri"/>
              </a:rPr>
              <a:t>HudlTechnique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5"/>
              </a:spcBef>
            </a:pPr>
            <a:endParaRPr sz="2800">
              <a:latin typeface="Calibri"/>
              <a:cs typeface="Calibri"/>
            </a:endParaRPr>
          </a:p>
          <a:p>
            <a:pPr algn="ctr" marL="635">
              <a:lnSpc>
                <a:spcPct val="100000"/>
              </a:lnSpc>
            </a:pPr>
            <a:r>
              <a:rPr dirty="0" u="sng" sz="2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13h-</a:t>
            </a:r>
            <a:r>
              <a:rPr dirty="0" u="sng" sz="2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14h</a:t>
            </a:r>
            <a:r>
              <a:rPr dirty="0" sz="2800">
                <a:latin typeface="Calibri"/>
                <a:cs typeface="Calibri"/>
              </a:rPr>
              <a:t>:</a:t>
            </a:r>
            <a:r>
              <a:rPr dirty="0" sz="2800" spc="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échanges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salle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-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numérique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endParaRPr sz="2800">
              <a:latin typeface="Calibri"/>
              <a:cs typeface="Calibri"/>
            </a:endParaRPr>
          </a:p>
          <a:p>
            <a:pPr algn="ctr" marL="12065" marR="5080">
              <a:lnSpc>
                <a:spcPts val="2690"/>
              </a:lnSpc>
            </a:pPr>
            <a:r>
              <a:rPr dirty="0" u="sng" sz="28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14h-</a:t>
            </a:r>
            <a:r>
              <a:rPr dirty="0" u="sng" sz="28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16h</a:t>
            </a:r>
            <a:r>
              <a:rPr dirty="0" sz="2800">
                <a:latin typeface="Calibri"/>
                <a:cs typeface="Calibri"/>
              </a:rPr>
              <a:t>:</a:t>
            </a:r>
            <a:r>
              <a:rPr dirty="0" sz="2800" spc="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zoom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sur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relais-</a:t>
            </a:r>
            <a:r>
              <a:rPr dirty="0" sz="2800">
                <a:latin typeface="Calibri"/>
                <a:cs typeface="Calibri"/>
              </a:rPr>
              <a:t>vitesse</a:t>
            </a:r>
            <a:r>
              <a:rPr dirty="0" sz="2800" spc="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(medecine-</a:t>
            </a:r>
            <a:r>
              <a:rPr dirty="0" sz="2800">
                <a:latin typeface="Calibri"/>
                <a:cs typeface="Calibri"/>
              </a:rPr>
              <a:t>ball,</a:t>
            </a:r>
            <a:r>
              <a:rPr dirty="0" sz="2800" spc="1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vortex, turbojavelin)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990600" y="56388"/>
            <a:ext cx="2461260" cy="1513840"/>
            <a:chOff x="990600" y="56388"/>
            <a:chExt cx="2461260" cy="151384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0600" y="121919"/>
              <a:ext cx="2461260" cy="1447800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0600" y="56388"/>
              <a:ext cx="2461260" cy="143713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764279" y="681227"/>
            <a:ext cx="5765800" cy="646430"/>
          </a:xfrm>
          <a:prstGeom prst="rect"/>
          <a:solidFill>
            <a:srgbClr val="C55A11"/>
          </a:solidFill>
        </p:spPr>
        <p:txBody>
          <a:bodyPr wrap="square" lIns="0" tIns="19685" rIns="0" bIns="0" rtlCol="0" vert="horz">
            <a:spAutoFit/>
          </a:bodyPr>
          <a:lstStyle/>
          <a:p>
            <a:pPr algn="ctr" marL="3175">
              <a:lnSpc>
                <a:spcPct val="100000"/>
              </a:lnSpc>
              <a:spcBef>
                <a:spcPts val="155"/>
              </a:spcBef>
            </a:pPr>
            <a:r>
              <a:rPr dirty="0" u="none" sz="3600"/>
              <a:t>Journée</a:t>
            </a:r>
            <a:r>
              <a:rPr dirty="0" u="none" sz="3600" spc="-90"/>
              <a:t> </a:t>
            </a:r>
            <a:r>
              <a:rPr dirty="0" u="none" sz="3600" spc="-25"/>
              <a:t>1</a:t>
            </a:r>
            <a:r>
              <a:rPr dirty="0" u="none" sz="3600" spc="-25" b="0">
                <a:latin typeface="Calibri"/>
                <a:cs typeface="Calibri"/>
              </a:rPr>
              <a:t>: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82446" y="1098042"/>
            <a:ext cx="10542270" cy="49174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>
                <a:latin typeface="Calibri"/>
                <a:cs typeface="Calibri"/>
              </a:rPr>
              <a:t>-</a:t>
            </a:r>
            <a:r>
              <a:rPr dirty="0" sz="2800" spc="2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Il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existe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pléthore:</a:t>
            </a:r>
            <a:endParaRPr sz="2400">
              <a:latin typeface="Calibri"/>
              <a:cs typeface="Calibri"/>
            </a:endParaRPr>
          </a:p>
          <a:p>
            <a:pPr marL="12700" marR="596900">
              <a:lnSpc>
                <a:spcPct val="70000"/>
              </a:lnSpc>
              <a:spcBef>
                <a:spcPts val="925"/>
              </a:spcBef>
              <a:tabLst>
                <a:tab pos="1682750" algn="l"/>
              </a:tabLst>
            </a:pPr>
            <a:r>
              <a:rPr dirty="0" sz="2400">
                <a:latin typeface="Calibri"/>
                <a:cs typeface="Calibri"/>
              </a:rPr>
              <a:t>Luc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Léger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sur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piste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continu,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Luc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Léger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navette,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Léger-</a:t>
            </a:r>
            <a:r>
              <a:rPr dirty="0" sz="2400">
                <a:latin typeface="Calibri"/>
                <a:cs typeface="Calibri"/>
              </a:rPr>
              <a:t>Bouchet,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VAMEVAL,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30/15, </a:t>
            </a:r>
            <a:r>
              <a:rPr dirty="0" sz="2400">
                <a:latin typeface="Calibri"/>
                <a:cs typeface="Calibri"/>
              </a:rPr>
              <a:t>36/24,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45/1,</a:t>
            </a:r>
            <a:r>
              <a:rPr dirty="0" sz="2400">
                <a:latin typeface="Calibri"/>
                <a:cs typeface="Calibri"/>
              </a:rPr>
              <a:t>	Gacon,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15/15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même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18/12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dans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dernière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revue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AEEPS </a:t>
            </a:r>
            <a:r>
              <a:rPr dirty="0" sz="2400">
                <a:latin typeface="Calibri"/>
                <a:cs typeface="Calibri"/>
              </a:rPr>
              <a:t>novembre</a:t>
            </a:r>
            <a:r>
              <a:rPr dirty="0" sz="2400" spc="-110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2022.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Mon</a:t>
            </a:r>
            <a:r>
              <a:rPr dirty="0" u="sng" sz="2400" spc="-3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point</a:t>
            </a:r>
            <a:r>
              <a:rPr dirty="0" u="sng" sz="24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</a:t>
            </a:r>
            <a:r>
              <a:rPr dirty="0" u="sng" sz="240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spc="-2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vue:</a:t>
            </a:r>
            <a:endParaRPr sz="2400">
              <a:latin typeface="Calibri"/>
              <a:cs typeface="Calibri"/>
            </a:endParaRPr>
          </a:p>
          <a:p>
            <a:pPr marL="12700" marR="106045">
              <a:lnSpc>
                <a:spcPct val="70000"/>
              </a:lnSpc>
              <a:spcBef>
                <a:spcPts val="1010"/>
              </a:spcBef>
            </a:pPr>
            <a:r>
              <a:rPr dirty="0" sz="2400">
                <a:latin typeface="Calibri"/>
                <a:cs typeface="Calibri"/>
              </a:rPr>
              <a:t>J’utilise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test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Spartacus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(Rossi,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Mauffrey,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Nicol,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2009)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(et</a:t>
            </a:r>
            <a:r>
              <a:rPr dirty="0" sz="2400" spc="-4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parfois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un</a:t>
            </a:r>
            <a:r>
              <a:rPr dirty="0" sz="2400" spc="-2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test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navette</a:t>
            </a:r>
            <a:r>
              <a:rPr dirty="0" sz="2400" spc="-1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si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vraiment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pas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places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;</a:t>
            </a:r>
            <a:r>
              <a:rPr dirty="0" sz="2400" spc="-6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75m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minimum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nécessaire</a:t>
            </a:r>
            <a:r>
              <a:rPr dirty="0" sz="2400" spc="-6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pour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Spartacus).</a:t>
            </a:r>
            <a:endParaRPr sz="2400">
              <a:latin typeface="Calibri"/>
              <a:cs typeface="Calibri"/>
            </a:endParaRPr>
          </a:p>
          <a:p>
            <a:pPr marL="12700" marR="7620">
              <a:lnSpc>
                <a:spcPct val="70000"/>
              </a:lnSpc>
              <a:spcBef>
                <a:spcPts val="1000"/>
              </a:spcBef>
              <a:tabLst>
                <a:tab pos="7283450" algn="l"/>
              </a:tabLst>
            </a:pPr>
            <a:r>
              <a:rPr dirty="0" sz="2400" spc="-10" i="1">
                <a:latin typeface="Calibri"/>
                <a:cs typeface="Calibri"/>
              </a:rPr>
              <a:t>D’expérience,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je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soustrais</a:t>
            </a:r>
            <a:r>
              <a:rPr dirty="0" sz="2400" spc="-3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1,5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à</a:t>
            </a:r>
            <a:r>
              <a:rPr dirty="0" sz="2400" spc="-20" i="1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2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km/h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test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Spartacus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obtenir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VMA. </a:t>
            </a:r>
            <a:r>
              <a:rPr dirty="0" sz="2400">
                <a:latin typeface="Calibri"/>
                <a:cs typeface="Calibri"/>
              </a:rPr>
              <a:t>Rossi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indique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lui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Spartacus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donne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environ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120%VMA.</a:t>
            </a:r>
            <a:r>
              <a:rPr dirty="0" sz="2400">
                <a:latin typeface="Calibri"/>
                <a:cs typeface="Calibri"/>
              </a:rPr>
              <a:t>	On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peut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aussi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travailler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en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014"/>
              </a:lnSpc>
            </a:pPr>
            <a:r>
              <a:rPr dirty="0" sz="2400">
                <a:latin typeface="Calibri"/>
                <a:cs typeface="Calibri"/>
              </a:rPr>
              <a:t>%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1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1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vitesse</a:t>
            </a:r>
            <a:r>
              <a:rPr dirty="0" sz="2400" spc="-1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atteinte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</a:t>
            </a:r>
            <a:r>
              <a:rPr dirty="0" sz="2400" spc="-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test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10">
                <a:latin typeface="Calibri"/>
                <a:cs typeface="Calibri"/>
              </a:rPr>
              <a:t> Spartacus.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90"/>
              </a:spcBef>
            </a:pP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70000"/>
              </a:lnSpc>
            </a:pP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soi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avoir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VMA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sert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grand-</a:t>
            </a:r>
            <a:r>
              <a:rPr dirty="0" sz="2400">
                <a:latin typeface="Calibri"/>
                <a:cs typeface="Calibri"/>
              </a:rPr>
              <a:t>chose,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but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c’est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d’avoir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indicateur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fiable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donner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objectif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performance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cible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équitable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atteignable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dans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le </a:t>
            </a:r>
            <a:r>
              <a:rPr dirty="0" sz="2400">
                <a:latin typeface="Calibri"/>
                <a:cs typeface="Calibri"/>
              </a:rPr>
              <a:t>temps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imparti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séquence.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Cette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référence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est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révisable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cours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séquence.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6476" y="481583"/>
            <a:ext cx="6099175" cy="370840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2440"/>
              </a:lnSpc>
            </a:pPr>
            <a:r>
              <a:rPr dirty="0" u="none" sz="2400"/>
              <a:t>Les</a:t>
            </a:r>
            <a:r>
              <a:rPr dirty="0" u="none" sz="2400" spc="-50"/>
              <a:t> </a:t>
            </a:r>
            <a:r>
              <a:rPr dirty="0" u="none" sz="2400"/>
              <a:t>tests</a:t>
            </a:r>
            <a:r>
              <a:rPr dirty="0" u="none" sz="2400" spc="-15"/>
              <a:t> </a:t>
            </a:r>
            <a:r>
              <a:rPr dirty="0" u="none" sz="2400"/>
              <a:t>de</a:t>
            </a:r>
            <a:r>
              <a:rPr dirty="0" u="none" sz="2400" spc="-35"/>
              <a:t> </a:t>
            </a:r>
            <a:r>
              <a:rPr dirty="0" u="none" sz="2400" spc="-25"/>
              <a:t>VMA</a:t>
            </a:r>
            <a:endParaRPr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3E3E5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6257544" y="480059"/>
            <a:ext cx="5457825" cy="5897880"/>
            <a:chOff x="6257544" y="480059"/>
            <a:chExt cx="5457825" cy="5897880"/>
          </a:xfrm>
        </p:grpSpPr>
        <p:sp>
          <p:nvSpPr>
            <p:cNvPr id="4" name="object 4" descr=""/>
            <p:cNvSpPr/>
            <p:nvPr/>
          </p:nvSpPr>
          <p:spPr>
            <a:xfrm>
              <a:off x="6257544" y="480059"/>
              <a:ext cx="5457825" cy="5897880"/>
            </a:xfrm>
            <a:custGeom>
              <a:avLst/>
              <a:gdLst/>
              <a:ahLst/>
              <a:cxnLst/>
              <a:rect l="l" t="t" r="r" b="b"/>
              <a:pathLst>
                <a:path w="5457825" h="5897880">
                  <a:moveTo>
                    <a:pt x="5457444" y="0"/>
                  </a:moveTo>
                  <a:lnTo>
                    <a:pt x="0" y="0"/>
                  </a:lnTo>
                  <a:lnTo>
                    <a:pt x="0" y="5897880"/>
                  </a:lnTo>
                  <a:lnTo>
                    <a:pt x="5457444" y="5897880"/>
                  </a:lnTo>
                  <a:lnTo>
                    <a:pt x="5457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20612" y="858011"/>
              <a:ext cx="5129784" cy="5141976"/>
            </a:xfrm>
            <a:prstGeom prst="rect">
              <a:avLst/>
            </a:prstGeom>
          </p:spPr>
        </p:pic>
      </p:grpSp>
      <p:grpSp>
        <p:nvGrpSpPr>
          <p:cNvPr id="6" name="object 6" descr=""/>
          <p:cNvGrpSpPr/>
          <p:nvPr/>
        </p:nvGrpSpPr>
        <p:grpSpPr>
          <a:xfrm>
            <a:off x="477012" y="480059"/>
            <a:ext cx="5457825" cy="5897880"/>
            <a:chOff x="477012" y="480059"/>
            <a:chExt cx="5457825" cy="5897880"/>
          </a:xfrm>
        </p:grpSpPr>
        <p:sp>
          <p:nvSpPr>
            <p:cNvPr id="7" name="object 7" descr=""/>
            <p:cNvSpPr/>
            <p:nvPr/>
          </p:nvSpPr>
          <p:spPr>
            <a:xfrm>
              <a:off x="477012" y="480059"/>
              <a:ext cx="5457825" cy="5897880"/>
            </a:xfrm>
            <a:custGeom>
              <a:avLst/>
              <a:gdLst/>
              <a:ahLst/>
              <a:cxnLst/>
              <a:rect l="l" t="t" r="r" b="b"/>
              <a:pathLst>
                <a:path w="5457825" h="5897880">
                  <a:moveTo>
                    <a:pt x="5457444" y="0"/>
                  </a:moveTo>
                  <a:lnTo>
                    <a:pt x="0" y="0"/>
                  </a:lnTo>
                  <a:lnTo>
                    <a:pt x="0" y="5897880"/>
                  </a:lnTo>
                  <a:lnTo>
                    <a:pt x="5457444" y="5897880"/>
                  </a:lnTo>
                  <a:lnTo>
                    <a:pt x="5457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8324" y="643127"/>
              <a:ext cx="4276344" cy="557174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39111" y="1013460"/>
            <a:ext cx="8113776" cy="504291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563" y="321563"/>
            <a:ext cx="11548745" cy="621470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8827" y="231647"/>
            <a:ext cx="8423275" cy="681355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4585"/>
              </a:lnSpc>
            </a:pPr>
            <a:r>
              <a:rPr dirty="0" u="none" sz="4000"/>
              <a:t>Les</a:t>
            </a:r>
            <a:r>
              <a:rPr dirty="0" u="none" sz="4000" spc="-60"/>
              <a:t> </a:t>
            </a:r>
            <a:r>
              <a:rPr dirty="0" u="none" sz="4000" spc="-10"/>
              <a:t>raisons</a:t>
            </a:r>
            <a:endParaRPr sz="4000"/>
          </a:p>
        </p:txBody>
      </p:sp>
      <p:sp>
        <p:nvSpPr>
          <p:cNvPr id="3" name="object 3" descr=""/>
          <p:cNvSpPr txBox="1"/>
          <p:nvPr/>
        </p:nvSpPr>
        <p:spPr>
          <a:xfrm>
            <a:off x="607568" y="1283589"/>
            <a:ext cx="9405620" cy="52495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temps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travail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total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est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bien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plus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important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qu’un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test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classique.</a:t>
            </a:r>
            <a:endParaRPr sz="24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130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test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est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progressif.</a:t>
            </a:r>
            <a:endParaRPr sz="2400">
              <a:latin typeface="Calibri"/>
              <a:cs typeface="Calibri"/>
            </a:endParaRPr>
          </a:p>
          <a:p>
            <a:pPr marL="240029" indent="-227329">
              <a:lnSpc>
                <a:spcPts val="2450"/>
              </a:lnSpc>
              <a:spcBef>
                <a:spcPts val="145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400">
                <a:latin typeface="Calibri"/>
                <a:cs typeface="Calibri"/>
              </a:rPr>
              <a:t>Il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permet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recueil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données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subjectives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objectives: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perception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de</a:t>
            </a:r>
            <a:endParaRPr sz="2400">
              <a:latin typeface="Calibri"/>
              <a:cs typeface="Calibri"/>
            </a:endParaRPr>
          </a:p>
          <a:p>
            <a:pPr algn="ctr" marR="72898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l’effort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FC.</a:t>
            </a:r>
            <a:endParaRPr sz="2400">
              <a:latin typeface="Calibri"/>
              <a:cs typeface="Calibri"/>
            </a:endParaRPr>
          </a:p>
          <a:p>
            <a:pPr algn="ctr" marR="7249159">
              <a:lnSpc>
                <a:spcPct val="100000"/>
              </a:lnSpc>
              <a:spcBef>
                <a:spcPts val="130"/>
              </a:spcBef>
            </a:pP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l’objectiver:</a:t>
            </a:r>
            <a:endParaRPr sz="2400">
              <a:latin typeface="Calibri"/>
              <a:cs typeface="Calibri"/>
            </a:endParaRPr>
          </a:p>
          <a:p>
            <a:pPr algn="just" marL="12700" marR="5080">
              <a:lnSpc>
                <a:spcPct val="70000"/>
              </a:lnSpc>
              <a:spcBef>
                <a:spcPts val="994"/>
              </a:spcBef>
            </a:pPr>
            <a:r>
              <a:rPr dirty="0" sz="2400" spc="-20">
                <a:latin typeface="Calibri"/>
                <a:cs typeface="Calibri"/>
              </a:rPr>
              <a:t>-</a:t>
            </a:r>
            <a:r>
              <a:rPr dirty="0" sz="2400">
                <a:latin typeface="Calibri"/>
                <a:cs typeface="Calibri"/>
              </a:rPr>
              <a:t>Utilisation</a:t>
            </a:r>
            <a:r>
              <a:rPr dirty="0" sz="2400" spc="3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systématique</a:t>
            </a:r>
            <a:r>
              <a:rPr dirty="0" sz="2400" spc="3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3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cardios</a:t>
            </a:r>
            <a:r>
              <a:rPr dirty="0" sz="2400" spc="3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H10.</a:t>
            </a:r>
            <a:r>
              <a:rPr dirty="0" sz="2400" spc="3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Certes</a:t>
            </a:r>
            <a:r>
              <a:rPr dirty="0" sz="2400" spc="3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ce</a:t>
            </a:r>
            <a:r>
              <a:rPr dirty="0" sz="2400" spc="3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matériel</a:t>
            </a:r>
            <a:r>
              <a:rPr dirty="0" sz="2400" spc="3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coûte</a:t>
            </a:r>
            <a:r>
              <a:rPr dirty="0" sz="2400" spc="370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cher </a:t>
            </a:r>
            <a:r>
              <a:rPr dirty="0" sz="2400">
                <a:latin typeface="Calibri"/>
                <a:cs typeface="Calibri"/>
              </a:rPr>
              <a:t>mais</a:t>
            </a:r>
            <a:r>
              <a:rPr dirty="0" sz="2400" spc="4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il</a:t>
            </a:r>
            <a:r>
              <a:rPr dirty="0" sz="2400" spc="459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apporte</a:t>
            </a:r>
            <a:r>
              <a:rPr dirty="0" sz="2400" spc="459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une</a:t>
            </a:r>
            <a:r>
              <a:rPr dirty="0" sz="2400" spc="459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plus-</a:t>
            </a:r>
            <a:r>
              <a:rPr dirty="0" sz="2400">
                <a:latin typeface="Calibri"/>
                <a:cs typeface="Calibri"/>
              </a:rPr>
              <a:t>value.</a:t>
            </a:r>
            <a:r>
              <a:rPr dirty="0" sz="2400" spc="47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4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aides</a:t>
            </a:r>
            <a:r>
              <a:rPr dirty="0" sz="2400" spc="4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peuvent</a:t>
            </a:r>
            <a:r>
              <a:rPr dirty="0" sz="2400" spc="4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se</a:t>
            </a:r>
            <a:r>
              <a:rPr dirty="0" sz="2400" spc="4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trouver</a:t>
            </a:r>
            <a:r>
              <a:rPr dirty="0" sz="2400" spc="4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47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les </a:t>
            </a:r>
            <a:r>
              <a:rPr dirty="0" sz="2400">
                <a:latin typeface="Calibri"/>
                <a:cs typeface="Calibri"/>
              </a:rPr>
              <a:t>financer.</a:t>
            </a:r>
            <a:r>
              <a:rPr dirty="0" sz="2400" spc="5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58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oxymètres</a:t>
            </a:r>
            <a:r>
              <a:rPr dirty="0" sz="2400" spc="59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peuvent</a:t>
            </a:r>
            <a:r>
              <a:rPr dirty="0" sz="2400" spc="59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être</a:t>
            </a:r>
            <a:r>
              <a:rPr dirty="0" sz="2400" spc="59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58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compromis</a:t>
            </a:r>
            <a:r>
              <a:rPr dirty="0" sz="2400" spc="5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mais</a:t>
            </a:r>
            <a:r>
              <a:rPr dirty="0" sz="2400" spc="59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</a:t>
            </a:r>
            <a:r>
              <a:rPr dirty="0" sz="2400" spc="58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mal</a:t>
            </a:r>
            <a:r>
              <a:rPr dirty="0" sz="2400" spc="58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de</a:t>
            </a:r>
            <a:endParaRPr sz="2400">
              <a:latin typeface="Calibri"/>
              <a:cs typeface="Calibri"/>
            </a:endParaRPr>
          </a:p>
          <a:p>
            <a:pPr algn="just" marL="12700">
              <a:lnSpc>
                <a:spcPts val="2014"/>
              </a:lnSpc>
            </a:pPr>
            <a:r>
              <a:rPr dirty="0" sz="2400">
                <a:latin typeface="Calibri"/>
                <a:cs typeface="Calibri"/>
              </a:rPr>
              <a:t>«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bugs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»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dès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FC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est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élevée</a:t>
            </a:r>
            <a:r>
              <a:rPr dirty="0" sz="2400" spc="-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dépasse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180.</a:t>
            </a:r>
            <a:endParaRPr sz="24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145"/>
              </a:spcBef>
            </a:pPr>
            <a:r>
              <a:rPr dirty="0" sz="2400" spc="-20">
                <a:latin typeface="Calibri"/>
                <a:cs typeface="Calibri"/>
              </a:rPr>
              <a:t>-</a:t>
            </a:r>
            <a:r>
              <a:rPr dirty="0" sz="2400">
                <a:latin typeface="Calibri"/>
                <a:cs typeface="Calibri"/>
              </a:rPr>
              <a:t>Utilisation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l’échelle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Groslambert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valide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jeunes</a:t>
            </a:r>
            <a:endParaRPr sz="2400">
              <a:latin typeface="Calibri"/>
              <a:cs typeface="Calibri"/>
            </a:endParaRPr>
          </a:p>
          <a:p>
            <a:pPr algn="just" marL="12700">
              <a:lnSpc>
                <a:spcPts val="2450"/>
              </a:lnSpc>
              <a:spcBef>
                <a:spcPts val="135"/>
              </a:spcBef>
            </a:pPr>
            <a:r>
              <a:rPr dirty="0" sz="2400" spc="-20">
                <a:latin typeface="Calibri"/>
                <a:cs typeface="Calibri"/>
              </a:rPr>
              <a:t>-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59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croisant</a:t>
            </a:r>
            <a:r>
              <a:rPr dirty="0" sz="2400" spc="59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FC,</a:t>
            </a:r>
            <a:r>
              <a:rPr dirty="0" sz="2400" spc="35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perception,</a:t>
            </a:r>
            <a:r>
              <a:rPr dirty="0" sz="2400" spc="3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respiration</a:t>
            </a:r>
            <a:r>
              <a:rPr dirty="0" sz="2400" spc="4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3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«</a:t>
            </a:r>
            <a:r>
              <a:rPr dirty="0" sz="2400" spc="3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œil</a:t>
            </a:r>
            <a:r>
              <a:rPr dirty="0" sz="2400" spc="3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du</a:t>
            </a:r>
            <a:r>
              <a:rPr dirty="0" sz="2400" spc="30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maquignon</a:t>
            </a:r>
            <a:r>
              <a:rPr dirty="0" sz="2400" spc="35">
                <a:latin typeface="Calibri"/>
                <a:cs typeface="Calibri"/>
              </a:rPr>
              <a:t>  </a:t>
            </a:r>
            <a:r>
              <a:rPr dirty="0" sz="2400">
                <a:latin typeface="Calibri"/>
                <a:cs typeface="Calibri"/>
              </a:rPr>
              <a:t>»</a:t>
            </a:r>
            <a:r>
              <a:rPr dirty="0" sz="2400" spc="225">
                <a:latin typeface="Calibri"/>
                <a:cs typeface="Calibri"/>
              </a:rPr>
              <a:t>   </a:t>
            </a:r>
            <a:r>
              <a:rPr dirty="0" sz="2400" spc="-25">
                <a:latin typeface="Calibri"/>
                <a:cs typeface="Calibri"/>
              </a:rPr>
              <a:t>les</a:t>
            </a:r>
            <a:endParaRPr sz="2400">
              <a:latin typeface="Calibri"/>
              <a:cs typeface="Calibri"/>
            </a:endParaRPr>
          </a:p>
          <a:p>
            <a:pPr algn="just"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données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VMA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sont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tout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même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plus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fiables.</a:t>
            </a:r>
            <a:endParaRPr sz="24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130"/>
              </a:spcBef>
            </a:pPr>
            <a:r>
              <a:rPr dirty="0" sz="2400" spc="-20">
                <a:latin typeface="Calibri"/>
                <a:cs typeface="Calibri"/>
              </a:rPr>
              <a:t>-</a:t>
            </a:r>
            <a:r>
              <a:rPr dirty="0" sz="2400">
                <a:latin typeface="Calibri"/>
                <a:cs typeface="Calibri"/>
              </a:rPr>
              <a:t>Mettre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élèves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compétition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(système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clubs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par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exemple)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ts val="2450"/>
              </a:lnSpc>
              <a:spcBef>
                <a:spcPts val="145"/>
              </a:spcBef>
            </a:pPr>
            <a:r>
              <a:rPr dirty="0" sz="2400" i="1">
                <a:latin typeface="Calibri"/>
                <a:cs typeface="Calibri"/>
              </a:rPr>
              <a:t>Attention</a:t>
            </a:r>
            <a:r>
              <a:rPr dirty="0" sz="2400" spc="-6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aux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variations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inter-individuelles</a:t>
            </a:r>
            <a:r>
              <a:rPr dirty="0" sz="2400" spc="-3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énormes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FC…Formule</a:t>
            </a:r>
            <a:r>
              <a:rPr dirty="0" sz="2400" spc="-55" i="1">
                <a:latin typeface="Calibri"/>
                <a:cs typeface="Calibri"/>
              </a:rPr>
              <a:t> </a:t>
            </a:r>
            <a:r>
              <a:rPr dirty="0" sz="2400" spc="-25" i="1">
                <a:latin typeface="Calibri"/>
                <a:cs typeface="Calibri"/>
              </a:rPr>
              <a:t>de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ts val="2014"/>
              </a:lnSpc>
            </a:pPr>
            <a:r>
              <a:rPr dirty="0" sz="2400" i="1">
                <a:latin typeface="Calibri"/>
                <a:cs typeface="Calibri"/>
              </a:rPr>
              <a:t>Karvonen</a:t>
            </a:r>
            <a:r>
              <a:rPr dirty="0" sz="2400" spc="-2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ou</a:t>
            </a:r>
            <a:r>
              <a:rPr dirty="0" sz="2400" spc="-2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226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et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220</a:t>
            </a:r>
            <a:r>
              <a:rPr dirty="0" sz="2400" spc="-30" i="1">
                <a:latin typeface="Calibri"/>
                <a:cs typeface="Calibri"/>
              </a:rPr>
              <a:t> </a:t>
            </a:r>
            <a:r>
              <a:rPr dirty="0" sz="2400" spc="-20" i="1">
                <a:latin typeface="Calibri"/>
                <a:cs typeface="Calibri"/>
              </a:rPr>
              <a:t>-</a:t>
            </a:r>
            <a:r>
              <a:rPr dirty="0" sz="2400" i="1">
                <a:latin typeface="Calibri"/>
                <a:cs typeface="Calibri"/>
              </a:rPr>
              <a:t>âge</a:t>
            </a:r>
            <a:r>
              <a:rPr dirty="0" sz="2400" spc="-3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sont</a:t>
            </a:r>
            <a:r>
              <a:rPr dirty="0" sz="2400" spc="-2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des</a:t>
            </a:r>
            <a:r>
              <a:rPr dirty="0" sz="2400" spc="-30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moyennes.</a:t>
            </a:r>
            <a:r>
              <a:rPr dirty="0" sz="2400" spc="-2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En</a:t>
            </a:r>
            <a:r>
              <a:rPr dirty="0" sz="2400" spc="-3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réalité,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il</a:t>
            </a:r>
            <a:r>
              <a:rPr dirty="0" sz="2400" spc="-2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y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spc="-50" i="1"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ts val="2450"/>
              </a:lnSpc>
            </a:pPr>
            <a:r>
              <a:rPr dirty="0" sz="2400" spc="-10" i="1">
                <a:latin typeface="Calibri"/>
                <a:cs typeface="Calibri"/>
              </a:rPr>
              <a:t>énormément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de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variabilité….</a:t>
            </a:r>
            <a:r>
              <a:rPr dirty="0" sz="2400" spc="-7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Y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penser</a:t>
            </a:r>
            <a:r>
              <a:rPr dirty="0" sz="2400" spc="-4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aussi</a:t>
            </a:r>
            <a:r>
              <a:rPr dirty="0" sz="2400" spc="-4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dans</a:t>
            </a:r>
            <a:r>
              <a:rPr dirty="0" sz="2400" spc="-5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le</a:t>
            </a:r>
            <a:r>
              <a:rPr dirty="0" sz="2400" spc="-40" i="1">
                <a:latin typeface="Calibri"/>
                <a:cs typeface="Calibri"/>
              </a:rPr>
              <a:t> </a:t>
            </a:r>
            <a:r>
              <a:rPr dirty="0" sz="2400" spc="-20" i="1">
                <a:latin typeface="Calibri"/>
                <a:cs typeface="Calibri"/>
              </a:rPr>
              <a:t>CA5.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19943" y="0"/>
            <a:ext cx="1734311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11581" rIns="0" bIns="0" rtlCol="0" vert="horz">
            <a:spAutoFit/>
          </a:bodyPr>
          <a:lstStyle/>
          <a:p>
            <a:pPr marL="3141345">
              <a:lnSpc>
                <a:spcPct val="100000"/>
              </a:lnSpc>
              <a:spcBef>
                <a:spcPts val="105"/>
              </a:spcBef>
            </a:pPr>
            <a:r>
              <a:rPr dirty="0" u="none" b="0">
                <a:latin typeface="Calibri"/>
                <a:cs typeface="Calibri"/>
              </a:rPr>
              <a:t>Aide</a:t>
            </a:r>
            <a:r>
              <a:rPr dirty="0" u="none" spc="-1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à</a:t>
            </a:r>
            <a:r>
              <a:rPr dirty="0" u="none" spc="-10" b="0">
                <a:latin typeface="Calibri"/>
                <a:cs typeface="Calibri"/>
              </a:rPr>
              <a:t> solliciter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1031239" y="1921205"/>
            <a:ext cx="9901555" cy="836294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marL="355600" marR="5080" indent="-343535">
              <a:lnSpc>
                <a:spcPts val="3030"/>
              </a:lnSpc>
              <a:spcBef>
                <a:spcPts val="475"/>
              </a:spcBef>
              <a:buClr>
                <a:srgbClr val="000000"/>
              </a:buClr>
              <a:buSzPct val="64285"/>
              <a:buFont typeface="Arial"/>
              <a:buChar char="•"/>
              <a:tabLst>
                <a:tab pos="355600" algn="l"/>
              </a:tabLst>
            </a:pPr>
            <a:r>
              <a:rPr dirty="0" u="sng" sz="28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https://www.auvergnerhonealpes.fr/aides/financer-</a:t>
            </a:r>
            <a:r>
              <a:rPr dirty="0" u="sng" sz="28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lequipement-</a:t>
            </a:r>
            <a:r>
              <a:rPr dirty="0" sz="2800" spc="-10">
                <a:solidFill>
                  <a:srgbClr val="0462C1"/>
                </a:solidFill>
                <a:latin typeface="Calibri"/>
                <a:cs typeface="Calibri"/>
              </a:rPr>
              <a:t> </a:t>
            </a:r>
            <a:r>
              <a:rPr dirty="0" u="sng" sz="28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sportif-</a:t>
            </a:r>
            <a:r>
              <a:rPr dirty="0" u="sng" sz="28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de-mon-</a:t>
            </a:r>
            <a:r>
              <a:rPr dirty="0" u="sng" sz="28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club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7567" y="669036"/>
            <a:ext cx="7714488" cy="47152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123444"/>
            <a:ext cx="10515600" cy="1324610"/>
          </a:xfrm>
          <a:prstGeom prst="rect"/>
          <a:solidFill>
            <a:srgbClr val="EC7C30"/>
          </a:solidFill>
        </p:spPr>
        <p:txBody>
          <a:bodyPr wrap="square" lIns="0" tIns="31750" rIns="0" bIns="0" rtlCol="0" vert="horz">
            <a:spAutoFit/>
          </a:bodyPr>
          <a:lstStyle/>
          <a:p>
            <a:pPr marL="1754505" marR="461009" indent="-1283335">
              <a:lnSpc>
                <a:spcPts val="4750"/>
              </a:lnSpc>
              <a:spcBef>
                <a:spcPts val="250"/>
              </a:spcBef>
            </a:pPr>
            <a:r>
              <a:rPr dirty="0" u="none"/>
              <a:t>Une</a:t>
            </a:r>
            <a:r>
              <a:rPr dirty="0" u="none" spc="-15"/>
              <a:t> </a:t>
            </a:r>
            <a:r>
              <a:rPr dirty="0" u="none"/>
              <a:t>FSP</a:t>
            </a:r>
            <a:r>
              <a:rPr dirty="0" u="none" spc="-15"/>
              <a:t> </a:t>
            </a:r>
            <a:r>
              <a:rPr dirty="0" u="none"/>
              <a:t>possible</a:t>
            </a:r>
            <a:r>
              <a:rPr dirty="0" u="none" spc="-30"/>
              <a:t> </a:t>
            </a:r>
            <a:r>
              <a:rPr dirty="0" u="none"/>
              <a:t>en</a:t>
            </a:r>
            <a:r>
              <a:rPr dirty="0" u="none" spc="-10"/>
              <a:t> </a:t>
            </a:r>
            <a:r>
              <a:rPr dirty="0" u="none"/>
              <a:t>liant</a:t>
            </a:r>
            <a:r>
              <a:rPr dirty="0" u="none" spc="-25"/>
              <a:t> </a:t>
            </a:r>
            <a:r>
              <a:rPr dirty="0" u="none" spc="-10"/>
              <a:t>courses/lancers </a:t>
            </a:r>
            <a:r>
              <a:rPr dirty="0" u="none"/>
              <a:t>Source</a:t>
            </a:r>
            <a:r>
              <a:rPr dirty="0" u="none" spc="-35"/>
              <a:t> </a:t>
            </a:r>
            <a:r>
              <a:rPr dirty="0" u="none"/>
              <a:t>académie</a:t>
            </a:r>
            <a:r>
              <a:rPr dirty="0" u="none" spc="-30"/>
              <a:t> </a:t>
            </a:r>
            <a:r>
              <a:rPr dirty="0" u="none"/>
              <a:t>de</a:t>
            </a:r>
            <a:r>
              <a:rPr dirty="0" u="none" spc="-70"/>
              <a:t> </a:t>
            </a:r>
            <a:r>
              <a:rPr dirty="0" u="none" spc="-10"/>
              <a:t>Bordeaux</a:t>
            </a: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4568" y="1530096"/>
            <a:ext cx="7153656" cy="4777740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8705088" y="2996183"/>
            <a:ext cx="2752725" cy="2586355"/>
          </a:xfrm>
          <a:prstGeom prst="rect">
            <a:avLst/>
          </a:prstGeom>
          <a:solidFill>
            <a:srgbClr val="D7E1F3"/>
          </a:solidFill>
        </p:spPr>
        <p:txBody>
          <a:bodyPr wrap="square" lIns="0" tIns="36195" rIns="0" bIns="0" rtlCol="0" vert="horz">
            <a:spAutoFit/>
          </a:bodyPr>
          <a:lstStyle/>
          <a:p>
            <a:pPr algn="ctr" marL="93980" marR="85090" indent="-1905">
              <a:lnSpc>
                <a:spcPct val="99400"/>
              </a:lnSpc>
              <a:spcBef>
                <a:spcPts val="285"/>
              </a:spcBef>
            </a:pPr>
            <a:r>
              <a:rPr dirty="0" sz="1800">
                <a:latin typeface="Calibri"/>
                <a:cs typeface="Calibri"/>
              </a:rPr>
              <a:t>Un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bémol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sur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 </a:t>
            </a:r>
            <a:r>
              <a:rPr dirty="0" sz="1800" spc="-10">
                <a:latin typeface="Calibri"/>
                <a:cs typeface="Calibri"/>
              </a:rPr>
              <a:t>lancer: </a:t>
            </a:r>
            <a:r>
              <a:rPr dirty="0" sz="1800">
                <a:latin typeface="Calibri"/>
                <a:cs typeface="Calibri"/>
              </a:rPr>
              <a:t>Éviter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lancer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précision </a:t>
            </a:r>
            <a:r>
              <a:rPr dirty="0" sz="1800">
                <a:latin typeface="Calibri"/>
                <a:cs typeface="Calibri"/>
              </a:rPr>
              <a:t>mais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avoir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plutôt</a:t>
            </a:r>
            <a:endParaRPr sz="1800">
              <a:latin typeface="Calibri"/>
              <a:cs typeface="Calibri"/>
            </a:endParaRPr>
          </a:p>
          <a:p>
            <a:pPr algn="ctr" marL="159385" marR="15240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l’intention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battre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son </a:t>
            </a:r>
            <a:r>
              <a:rPr dirty="0" sz="1800">
                <a:latin typeface="Calibri"/>
                <a:cs typeface="Calibri"/>
              </a:rPr>
              <a:t>record</a:t>
            </a:r>
            <a:r>
              <a:rPr dirty="0" sz="1800" spc="-6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».</a:t>
            </a:r>
            <a:endParaRPr sz="1800">
              <a:latin typeface="Calibri"/>
              <a:cs typeface="Calibri"/>
            </a:endParaRPr>
          </a:p>
          <a:p>
            <a:pPr algn="ctr" marL="347345" marR="338455" indent="-635">
              <a:lnSpc>
                <a:spcPct val="100000"/>
              </a:lnSpc>
              <a:spcBef>
                <a:spcPts val="2160"/>
              </a:spcBef>
            </a:pPr>
            <a:r>
              <a:rPr dirty="0" sz="1800">
                <a:latin typeface="Calibri"/>
                <a:cs typeface="Calibri"/>
              </a:rPr>
              <a:t>La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mise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place de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la </a:t>
            </a:r>
            <a:r>
              <a:rPr dirty="0" sz="1800">
                <a:latin typeface="Calibri"/>
                <a:cs typeface="Calibri"/>
              </a:rPr>
              <a:t>boucle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pénalité</a:t>
            </a:r>
            <a:r>
              <a:rPr dirty="0" sz="1800" spc="-25">
                <a:latin typeface="Calibri"/>
                <a:cs typeface="Calibri"/>
              </a:rPr>
              <a:t> est </a:t>
            </a:r>
            <a:r>
              <a:rPr dirty="0" sz="1800">
                <a:latin typeface="Calibri"/>
                <a:cs typeface="Calibri"/>
              </a:rPr>
              <a:t>optionnelle</a:t>
            </a:r>
            <a:r>
              <a:rPr dirty="0" sz="1800" spc="-7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aussi.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descr=""/>
          <p:cNvGraphicFramePr>
            <a:graphicFrameLocks noGrp="1"/>
          </p:cNvGraphicFramePr>
          <p:nvPr/>
        </p:nvGraphicFramePr>
        <p:xfrm>
          <a:off x="2424176" y="451230"/>
          <a:ext cx="5421630" cy="55124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0380"/>
                <a:gridCol w="1770380"/>
                <a:gridCol w="1791335"/>
              </a:tblGrid>
              <a:tr h="46482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Carré</a:t>
                      </a:r>
                      <a:r>
                        <a:rPr dirty="0" sz="12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aux</a:t>
                      </a:r>
                      <a:r>
                        <a:rPr dirty="0" sz="12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portes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635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84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10">
                          <a:latin typeface="Calibri"/>
                          <a:cs typeface="Calibri"/>
                        </a:rPr>
                        <a:t>Vitesse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835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5">
                          <a:latin typeface="Calibri"/>
                          <a:cs typeface="Calibri"/>
                        </a:rPr>
                        <a:t>36s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5">
                          <a:latin typeface="Calibri"/>
                          <a:cs typeface="Calibri"/>
                        </a:rPr>
                        <a:t>45s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5">
                          <a:latin typeface="Calibri"/>
                          <a:cs typeface="Calibri"/>
                        </a:rPr>
                        <a:t>8,0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20,0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25,0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84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5">
                          <a:latin typeface="Calibri"/>
                          <a:cs typeface="Calibri"/>
                        </a:rPr>
                        <a:t>9,0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22,5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28,1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10,0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25,0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31,3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58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84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11,0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27,5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34,4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12,0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30,0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37,5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13,0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32,5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40,6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84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14,0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35,0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43,8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15,0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37,5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46,9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16,0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40,0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50,0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17,0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4231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42,5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200" spc="-20">
                          <a:latin typeface="Calibri"/>
                          <a:cs typeface="Calibri"/>
                        </a:rPr>
                        <a:t>53,1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838200" y="365759"/>
            <a:ext cx="10515600" cy="1324610"/>
          </a:xfrm>
          <a:custGeom>
            <a:avLst/>
            <a:gdLst/>
            <a:ahLst/>
            <a:cxnLst/>
            <a:rect l="l" t="t" r="r" b="b"/>
            <a:pathLst>
              <a:path w="10515600" h="1324610">
                <a:moveTo>
                  <a:pt x="10515600" y="0"/>
                </a:moveTo>
                <a:lnTo>
                  <a:pt x="0" y="0"/>
                </a:lnTo>
                <a:lnTo>
                  <a:pt x="0" y="1324356"/>
                </a:lnTo>
                <a:lnTo>
                  <a:pt x="10515600" y="1324356"/>
                </a:lnTo>
                <a:lnTo>
                  <a:pt x="10515600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9829" rIns="0" bIns="0" rtlCol="0" vert="horz">
            <a:spAutoFit/>
          </a:bodyPr>
          <a:lstStyle/>
          <a:p>
            <a:pPr algn="ctr">
              <a:lnSpc>
                <a:spcPts val="5015"/>
              </a:lnSpc>
              <a:spcBef>
                <a:spcPts val="105"/>
              </a:spcBef>
            </a:pPr>
            <a:r>
              <a:rPr dirty="0" u="none"/>
              <a:t>Dispositif</a:t>
            </a:r>
            <a:r>
              <a:rPr dirty="0" u="none" spc="-75"/>
              <a:t> </a:t>
            </a:r>
            <a:r>
              <a:rPr dirty="0" u="none"/>
              <a:t>similaire</a:t>
            </a:r>
            <a:r>
              <a:rPr dirty="0" u="none" spc="-55"/>
              <a:t> </a:t>
            </a:r>
            <a:r>
              <a:rPr dirty="0" u="none"/>
              <a:t>utilisé</a:t>
            </a:r>
            <a:r>
              <a:rPr dirty="0" u="none" spc="-55"/>
              <a:t> </a:t>
            </a:r>
            <a:r>
              <a:rPr dirty="0" u="none"/>
              <a:t>par</a:t>
            </a:r>
            <a:r>
              <a:rPr dirty="0" u="none" spc="-30"/>
              <a:t> </a:t>
            </a:r>
            <a:r>
              <a:rPr dirty="0" u="none"/>
              <a:t>E.</a:t>
            </a:r>
            <a:r>
              <a:rPr dirty="0" u="none" spc="-20"/>
              <a:t> </a:t>
            </a:r>
            <a:r>
              <a:rPr dirty="0" u="none" spc="-10"/>
              <a:t>Soulier,</a:t>
            </a:r>
          </a:p>
          <a:p>
            <a:pPr algn="ctr">
              <a:lnSpc>
                <a:spcPts val="5015"/>
              </a:lnSpc>
            </a:pPr>
            <a:r>
              <a:rPr dirty="0" u="none"/>
              <a:t>revue</a:t>
            </a:r>
            <a:r>
              <a:rPr dirty="0" u="none" spc="-15"/>
              <a:t> </a:t>
            </a:r>
            <a:r>
              <a:rPr dirty="0" u="none"/>
              <a:t>EPS</a:t>
            </a:r>
            <a:r>
              <a:rPr dirty="0" u="none" spc="-10"/>
              <a:t> </a:t>
            </a:r>
            <a:r>
              <a:rPr dirty="0" u="none"/>
              <a:t>2018</a:t>
            </a:r>
            <a:r>
              <a:rPr dirty="0" u="none" spc="-40"/>
              <a:t> </a:t>
            </a:r>
            <a:r>
              <a:rPr dirty="0" u="none"/>
              <a:t>mais</a:t>
            </a:r>
            <a:r>
              <a:rPr dirty="0" u="none" spc="-25"/>
              <a:t> </a:t>
            </a:r>
            <a:r>
              <a:rPr dirty="0" u="none"/>
              <a:t>sur</a:t>
            </a:r>
            <a:r>
              <a:rPr dirty="0" u="none" spc="-10"/>
              <a:t> </a:t>
            </a:r>
            <a:r>
              <a:rPr dirty="0" u="none" spc="-20"/>
              <a:t>36’’</a:t>
            </a: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4451" y="2127504"/>
            <a:ext cx="5782056" cy="42565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16939" y="2545207"/>
            <a:ext cx="9890760" cy="699770"/>
          </a:xfrm>
          <a:prstGeom prst="rect">
            <a:avLst/>
          </a:prstGeom>
        </p:spPr>
        <p:txBody>
          <a:bodyPr wrap="square" lIns="0" tIns="132080" rIns="0" bIns="0" rtlCol="0" vert="horz">
            <a:spAutoFit/>
          </a:bodyPr>
          <a:lstStyle/>
          <a:p>
            <a:pPr marL="12700" marR="5080">
              <a:lnSpc>
                <a:spcPct val="70000"/>
              </a:lnSpc>
              <a:spcBef>
                <a:spcPts val="1040"/>
              </a:spcBef>
            </a:pPr>
            <a:r>
              <a:rPr dirty="0" sz="2600">
                <a:latin typeface="Calibri"/>
                <a:cs typeface="Calibri"/>
              </a:rPr>
              <a:t>-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réponses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aux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questions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suite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expérimentation.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Zoom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éventuel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sur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une </a:t>
            </a:r>
            <a:r>
              <a:rPr dirty="0" sz="2600">
                <a:latin typeface="Calibri"/>
                <a:cs typeface="Calibri"/>
              </a:rPr>
              <a:t>famille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athlétique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16939" y="4441012"/>
            <a:ext cx="10118725" cy="15132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 indent="-228600">
              <a:lnSpc>
                <a:spcPts val="3180"/>
              </a:lnSpc>
              <a:buSzPct val="107692"/>
              <a:buChar char="-"/>
              <a:tabLst>
                <a:tab pos="241300" algn="l"/>
              </a:tabLst>
            </a:pPr>
            <a:r>
              <a:rPr dirty="0" sz="2600">
                <a:latin typeface="Calibri"/>
                <a:cs typeface="Calibri"/>
              </a:rPr>
              <a:t>faire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vivre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aux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collègues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vos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FSP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fonction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vos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contextes.</a:t>
            </a:r>
            <a:endParaRPr sz="2600">
              <a:latin typeface="Calibri"/>
              <a:cs typeface="Calibri"/>
            </a:endParaRPr>
          </a:p>
          <a:p>
            <a:pPr marL="241300" marR="5080" indent="-228600">
              <a:lnSpc>
                <a:spcPct val="69100"/>
              </a:lnSpc>
              <a:spcBef>
                <a:spcPts val="950"/>
              </a:spcBef>
              <a:buSzPct val="107692"/>
              <a:buChar char="-"/>
              <a:tabLst>
                <a:tab pos="241300" algn="l"/>
              </a:tabLst>
            </a:pPr>
            <a:r>
              <a:rPr dirty="0" sz="2600">
                <a:latin typeface="Calibri"/>
                <a:cs typeface="Calibri"/>
              </a:rPr>
              <a:t>Apport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sur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«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petites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boucles</a:t>
            </a:r>
            <a:r>
              <a:rPr dirty="0" sz="2600" spc="-6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»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dans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différentes</a:t>
            </a:r>
            <a:r>
              <a:rPr dirty="0" sz="2600" spc="-6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familles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athlétiques </a:t>
            </a:r>
            <a:r>
              <a:rPr dirty="0" sz="2600">
                <a:latin typeface="Calibri"/>
                <a:cs typeface="Calibri"/>
              </a:rPr>
              <a:t>pour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faire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progresser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élèves.</a:t>
            </a:r>
            <a:endParaRPr sz="2600">
              <a:latin typeface="Calibri"/>
              <a:cs typeface="Calibri"/>
            </a:endParaRPr>
          </a:p>
          <a:p>
            <a:pPr marL="241300" indent="-228600">
              <a:lnSpc>
                <a:spcPts val="3220"/>
              </a:lnSpc>
              <a:buSzPct val="107692"/>
              <a:buChar char="-"/>
              <a:tabLst>
                <a:tab pos="241300" algn="l"/>
              </a:tabLst>
            </a:pPr>
            <a:r>
              <a:rPr dirty="0" sz="2600">
                <a:latin typeface="Calibri"/>
                <a:cs typeface="Calibri"/>
              </a:rPr>
              <a:t>Adaptation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par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rapport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vos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attentes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600" y="56388"/>
            <a:ext cx="2461260" cy="143713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8324" y="1728216"/>
            <a:ext cx="2383790" cy="646430"/>
          </a:xfrm>
          <a:prstGeom prst="rect"/>
          <a:solidFill>
            <a:srgbClr val="C55A11"/>
          </a:solidFill>
        </p:spPr>
        <p:txBody>
          <a:bodyPr wrap="square" lIns="0" tIns="19685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155"/>
              </a:spcBef>
            </a:pPr>
            <a:r>
              <a:rPr dirty="0" u="none" sz="3600" spc="-10"/>
              <a:t>Visio</a:t>
            </a:r>
            <a:r>
              <a:rPr dirty="0" u="none" sz="3600" spc="-10" b="0">
                <a:latin typeface="Calibri"/>
                <a:cs typeface="Calibri"/>
              </a:rPr>
              <a:t>: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990600" y="3628644"/>
            <a:ext cx="2383790" cy="646430"/>
          </a:xfrm>
          <a:prstGeom prst="rect">
            <a:avLst/>
          </a:prstGeom>
          <a:solidFill>
            <a:srgbClr val="C55A11"/>
          </a:solidFill>
        </p:spPr>
        <p:txBody>
          <a:bodyPr wrap="square" lIns="0" tIns="18415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145"/>
              </a:spcBef>
            </a:pPr>
            <a:r>
              <a:rPr dirty="0" sz="3600" b="1">
                <a:latin typeface="Calibri"/>
                <a:cs typeface="Calibri"/>
              </a:rPr>
              <a:t>Journée</a:t>
            </a:r>
            <a:r>
              <a:rPr dirty="0" sz="3600" spc="-145" b="1">
                <a:latin typeface="Calibri"/>
                <a:cs typeface="Calibri"/>
              </a:rPr>
              <a:t> </a:t>
            </a:r>
            <a:r>
              <a:rPr dirty="0" sz="3600" spc="-25" b="1">
                <a:latin typeface="Calibri"/>
                <a:cs typeface="Calibri"/>
              </a:rPr>
              <a:t>2: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7079" y="310133"/>
            <a:ext cx="4416425" cy="6965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 b="0">
                <a:latin typeface="Calibri"/>
                <a:cs typeface="Calibri"/>
              </a:rPr>
              <a:t>Une</a:t>
            </a:r>
            <a:r>
              <a:rPr dirty="0" u="none" spc="-12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proposition</a:t>
            </a:r>
            <a:r>
              <a:rPr dirty="0" u="none" spc="-120" b="0">
                <a:latin typeface="Calibri"/>
                <a:cs typeface="Calibri"/>
              </a:rPr>
              <a:t> </a:t>
            </a:r>
            <a:r>
              <a:rPr dirty="0" u="none" spc="-25" b="0">
                <a:latin typeface="Calibri"/>
                <a:cs typeface="Calibri"/>
              </a:rPr>
              <a:t>C4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243331" y="1320545"/>
            <a:ext cx="6791325" cy="4037965"/>
          </a:xfrm>
          <a:prstGeom prst="rect">
            <a:avLst/>
          </a:prstGeom>
        </p:spPr>
        <p:txBody>
          <a:bodyPr wrap="square" lIns="0" tIns="89535" rIns="0" bIns="0" rtlCol="0" vert="horz">
            <a:spAutoFit/>
          </a:bodyPr>
          <a:lstStyle/>
          <a:p>
            <a:pPr marL="12700" marR="440055">
              <a:lnSpc>
                <a:spcPts val="2500"/>
              </a:lnSpc>
              <a:spcBef>
                <a:spcPts val="705"/>
              </a:spcBef>
            </a:pPr>
            <a:r>
              <a:rPr dirty="0" sz="2600">
                <a:latin typeface="Calibri"/>
                <a:cs typeface="Calibri"/>
              </a:rPr>
              <a:t>1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coureur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1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observateur,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classe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système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des </a:t>
            </a:r>
            <a:r>
              <a:rPr dirty="0" sz="2600" spc="-10">
                <a:latin typeface="Calibri"/>
                <a:cs typeface="Calibri"/>
              </a:rPr>
              <a:t>clubs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tabLst>
                <a:tab pos="3264535" algn="l"/>
              </a:tabLst>
            </a:pPr>
            <a:r>
              <a:rPr dirty="0" sz="2600">
                <a:latin typeface="Calibri"/>
                <a:cs typeface="Calibri"/>
              </a:rPr>
              <a:t>=&gt;2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tours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(45’’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tour)</a:t>
            </a:r>
            <a:r>
              <a:rPr dirty="0" sz="2600">
                <a:latin typeface="Calibri"/>
                <a:cs typeface="Calibri"/>
              </a:rPr>
              <a:t>	(100%VMA)</a:t>
            </a:r>
            <a:r>
              <a:rPr dirty="0" sz="2600" spc="-7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soit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1’30”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  <a:spcBef>
                <a:spcPts val="375"/>
              </a:spcBef>
            </a:pPr>
            <a:r>
              <a:rPr dirty="0" sz="2600">
                <a:latin typeface="Calibri"/>
                <a:cs typeface="Calibri"/>
              </a:rPr>
              <a:t>=&gt;J’enchaîne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par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3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lancers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tentant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dépasser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</a:pPr>
            <a:r>
              <a:rPr dirty="0" sz="2600">
                <a:latin typeface="Calibri"/>
                <a:cs typeface="Calibri"/>
              </a:rPr>
              <a:t>ma zone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cible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dirty="0" sz="2600">
                <a:latin typeface="Calibri"/>
                <a:cs typeface="Calibri"/>
              </a:rPr>
              <a:t>=&gt;6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tours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(55’’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tour)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(80%VMA)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soit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3’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  <a:spcBef>
                <a:spcPts val="375"/>
              </a:spcBef>
            </a:pPr>
            <a:r>
              <a:rPr dirty="0" sz="2600">
                <a:latin typeface="Calibri"/>
                <a:cs typeface="Calibri"/>
              </a:rPr>
              <a:t>=&gt;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j’enchaine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par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3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lancers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tentant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dépasser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</a:pPr>
            <a:r>
              <a:rPr dirty="0" sz="2600">
                <a:latin typeface="Calibri"/>
                <a:cs typeface="Calibri"/>
              </a:rPr>
              <a:t>ma zone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cible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  <a:tabLst>
                <a:tab pos="3264535" algn="l"/>
              </a:tabLst>
            </a:pPr>
            <a:r>
              <a:rPr dirty="0" sz="2600">
                <a:latin typeface="Calibri"/>
                <a:cs typeface="Calibri"/>
              </a:rPr>
              <a:t>=&gt;2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tours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(45’’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tour)</a:t>
            </a:r>
            <a:r>
              <a:rPr dirty="0" sz="2600">
                <a:latin typeface="Calibri"/>
                <a:cs typeface="Calibri"/>
              </a:rPr>
              <a:t>	(100%VMA)</a:t>
            </a:r>
            <a:r>
              <a:rPr dirty="0" sz="2600" spc="-7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soit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1’30”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243331" y="5381345"/>
            <a:ext cx="6742430" cy="7397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810"/>
              </a:lnSpc>
              <a:spcBef>
                <a:spcPts val="100"/>
              </a:spcBef>
            </a:pPr>
            <a:r>
              <a:rPr dirty="0" sz="2600">
                <a:latin typeface="Calibri"/>
                <a:cs typeface="Calibri"/>
              </a:rPr>
              <a:t>=&gt;J’enchaîne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par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3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lancers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tentant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dépasser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</a:pPr>
            <a:r>
              <a:rPr dirty="0" sz="2600">
                <a:latin typeface="Calibri"/>
                <a:cs typeface="Calibri"/>
              </a:rPr>
              <a:t>ma zone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cible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58228" y="0"/>
            <a:ext cx="5033772" cy="5349240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8220836" y="5650788"/>
            <a:ext cx="3164840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 indent="635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Calibri"/>
                <a:cs typeface="Calibri"/>
              </a:rPr>
              <a:t>Si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Numbers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l’avantage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c’est</a:t>
            </a:r>
            <a:r>
              <a:rPr dirty="0" sz="1800" spc="-25">
                <a:latin typeface="Calibri"/>
                <a:cs typeface="Calibri"/>
              </a:rPr>
              <a:t> le </a:t>
            </a:r>
            <a:r>
              <a:rPr dirty="0" sz="1800">
                <a:latin typeface="Calibri"/>
                <a:cs typeface="Calibri"/>
              </a:rPr>
              <a:t>feedback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immédiat</a:t>
            </a:r>
            <a:r>
              <a:rPr dirty="0" sz="1800" spc="-5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pour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temps </a:t>
            </a:r>
            <a:r>
              <a:rPr dirty="0" sz="1800">
                <a:latin typeface="Calibri"/>
                <a:cs typeface="Calibri"/>
              </a:rPr>
              <a:t>au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tour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16939" y="1836383"/>
            <a:ext cx="9776460" cy="4121150"/>
          </a:xfrm>
          <a:prstGeom prst="rect">
            <a:avLst/>
          </a:prstGeom>
        </p:spPr>
        <p:txBody>
          <a:bodyPr wrap="square" lIns="0" tIns="971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dirty="0" u="sng" sz="280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Variables: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190"/>
              </a:lnSpc>
              <a:spcBef>
                <a:spcPts val="665"/>
              </a:spcBef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zones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lancers,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type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lancers,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performances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cibles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intégrer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ou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dissocier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lancers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dans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temps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total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l’anneau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pénalité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nombre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tours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%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VMA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mettre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chrono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central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sur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trépied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renseignement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ou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pas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au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tour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l’allure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l’utilisation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ou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pas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tablette</a:t>
            </a:r>
            <a:endParaRPr sz="2800">
              <a:latin typeface="Calibri"/>
              <a:cs typeface="Calibri"/>
            </a:endParaRPr>
          </a:p>
          <a:p>
            <a:pPr marL="469900" indent="-342900">
              <a:lnSpc>
                <a:spcPts val="3190"/>
              </a:lnSpc>
              <a:buSzPct val="64285"/>
              <a:buFont typeface="Arial"/>
              <a:buChar char="-"/>
              <a:tabLst>
                <a:tab pos="46990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taille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dispositif (passer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36’’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pour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réduire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dimensions)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100584"/>
            <a:ext cx="10515600" cy="769620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 marL="1270">
              <a:lnSpc>
                <a:spcPts val="5125"/>
              </a:lnSpc>
            </a:pPr>
            <a:r>
              <a:rPr dirty="0" u="none" spc="-10"/>
              <a:t>Demi-</a:t>
            </a:r>
            <a:r>
              <a:rPr dirty="0" u="none" spc="-20"/>
              <a:t>fond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1059891" y="1033398"/>
            <a:ext cx="10054590" cy="4813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Calibri"/>
                <a:cs typeface="Calibri"/>
              </a:rPr>
              <a:t>Hubiche,</a:t>
            </a:r>
            <a:r>
              <a:rPr dirty="0" sz="1800" spc="-70" b="1">
                <a:latin typeface="Calibri"/>
                <a:cs typeface="Calibri"/>
              </a:rPr>
              <a:t> </a:t>
            </a:r>
            <a:r>
              <a:rPr dirty="0" sz="1800" b="1">
                <a:latin typeface="Calibri"/>
                <a:cs typeface="Calibri"/>
              </a:rPr>
              <a:t>Pradet:</a:t>
            </a:r>
            <a:r>
              <a:rPr dirty="0" sz="1800" spc="-35" b="1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demi-</a:t>
            </a:r>
            <a:r>
              <a:rPr dirty="0" sz="1800">
                <a:latin typeface="Calibri"/>
                <a:cs typeface="Calibri"/>
              </a:rPr>
              <a:t>fond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est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l’ensemble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courses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nécessitant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développement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d’une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bonne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50"/>
              </a:lnSpc>
              <a:spcBef>
                <a:spcPts val="25"/>
              </a:spcBef>
            </a:pPr>
            <a:r>
              <a:rPr dirty="0" sz="1800">
                <a:latin typeface="Calibri"/>
                <a:cs typeface="Calibri"/>
              </a:rPr>
              <a:t>capacité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lactique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associée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PMA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qualité</a:t>
            </a:r>
            <a:r>
              <a:rPr dirty="0" sz="1800" spc="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»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ts val="2180"/>
              </a:lnSpc>
              <a:spcBef>
                <a:spcPts val="45"/>
              </a:spcBef>
            </a:pPr>
            <a:r>
              <a:rPr dirty="0" sz="1800" b="1">
                <a:latin typeface="Calibri"/>
                <a:cs typeface="Calibri"/>
              </a:rPr>
              <a:t>Aubert,</a:t>
            </a:r>
            <a:r>
              <a:rPr dirty="0" sz="1800" spc="-70" b="1">
                <a:latin typeface="Calibri"/>
                <a:cs typeface="Calibri"/>
              </a:rPr>
              <a:t> </a:t>
            </a:r>
            <a:r>
              <a:rPr dirty="0" sz="1800" b="1">
                <a:latin typeface="Calibri"/>
                <a:cs typeface="Calibri"/>
              </a:rPr>
              <a:t>Choffin:</a:t>
            </a:r>
            <a:r>
              <a:rPr dirty="0" sz="1800" spc="-30" b="1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les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épreuves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course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longue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qui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demandent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soutenir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effort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supérieur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à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90%VMA </a:t>
            </a:r>
            <a:r>
              <a:rPr dirty="0" sz="1800">
                <a:latin typeface="Calibri"/>
                <a:cs typeface="Calibri"/>
              </a:rPr>
              <a:t>sur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durée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comprise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entre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2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12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minutes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pour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réaliser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une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performance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»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z="1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buSzPct val="107692"/>
              <a:buFont typeface="Arial"/>
              <a:buChar char="•"/>
              <a:tabLst>
                <a:tab pos="240029" algn="l"/>
              </a:tabLst>
            </a:pPr>
            <a:r>
              <a:rPr dirty="0" sz="2600">
                <a:latin typeface="Calibri"/>
                <a:cs typeface="Calibri"/>
              </a:rPr>
              <a:t>Objet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d’enseignement: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05"/>
              </a:spcBef>
            </a:pPr>
            <a:endParaRPr sz="2600">
              <a:latin typeface="Calibri"/>
              <a:cs typeface="Calibri"/>
            </a:endParaRPr>
          </a:p>
          <a:p>
            <a:pPr marL="12700" marR="1642110" indent="175895">
              <a:lnSpc>
                <a:spcPct val="70000"/>
              </a:lnSpc>
              <a:buChar char="-"/>
              <a:tabLst>
                <a:tab pos="188595" algn="l"/>
              </a:tabLst>
            </a:pPr>
            <a:r>
              <a:rPr dirty="0" sz="2600">
                <a:latin typeface="Calibri"/>
                <a:cs typeface="Calibri"/>
              </a:rPr>
              <a:t>Courir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différentes</a:t>
            </a:r>
            <a:r>
              <a:rPr dirty="0" sz="2600" spc="-7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allures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utilisant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des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repères</a:t>
            </a:r>
            <a:r>
              <a:rPr dirty="0" sz="2600" spc="-5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extérieurs (verte/orange/rouge/noire)</a:t>
            </a:r>
            <a:endParaRPr sz="2600">
              <a:latin typeface="Calibri"/>
              <a:cs typeface="Calibri"/>
            </a:endParaRPr>
          </a:p>
          <a:p>
            <a:pPr marL="188595" indent="-175895">
              <a:lnSpc>
                <a:spcPct val="100000"/>
              </a:lnSpc>
              <a:spcBef>
                <a:spcPts val="70"/>
              </a:spcBef>
              <a:buChar char="-"/>
              <a:tabLst>
                <a:tab pos="188595" algn="l"/>
              </a:tabLst>
            </a:pPr>
            <a:r>
              <a:rPr dirty="0" sz="2600">
                <a:latin typeface="Calibri"/>
                <a:cs typeface="Calibri"/>
              </a:rPr>
              <a:t>Construire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premiers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repères</a:t>
            </a:r>
            <a:r>
              <a:rPr dirty="0" sz="2600" spc="-6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internes</a:t>
            </a:r>
            <a:endParaRPr sz="2600">
              <a:latin typeface="Calibri"/>
              <a:cs typeface="Calibri"/>
            </a:endParaRPr>
          </a:p>
          <a:p>
            <a:pPr marL="12700" marR="336550" indent="176530">
              <a:lnSpc>
                <a:spcPct val="70100"/>
              </a:lnSpc>
              <a:spcBef>
                <a:spcPts val="994"/>
              </a:spcBef>
              <a:buChar char="-"/>
              <a:tabLst>
                <a:tab pos="189230" algn="l"/>
              </a:tabLst>
            </a:pPr>
            <a:r>
              <a:rPr dirty="0" sz="2600">
                <a:latin typeface="Calibri"/>
                <a:cs typeface="Calibri"/>
              </a:rPr>
              <a:t>Adapter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vitesse</a:t>
            </a:r>
            <a:r>
              <a:rPr dirty="0" sz="2600" spc="-5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aux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différents</a:t>
            </a:r>
            <a:r>
              <a:rPr dirty="0" sz="2600" spc="-6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temps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course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(ou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l’inverse)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–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allure rouge</a:t>
            </a:r>
            <a:endParaRPr sz="2600">
              <a:latin typeface="Calibri"/>
              <a:cs typeface="Calibri"/>
            </a:endParaRPr>
          </a:p>
          <a:p>
            <a:pPr marL="188595" indent="-175895">
              <a:lnSpc>
                <a:spcPct val="100000"/>
              </a:lnSpc>
              <a:spcBef>
                <a:spcPts val="60"/>
              </a:spcBef>
              <a:buChar char="-"/>
              <a:tabLst>
                <a:tab pos="188595" algn="l"/>
              </a:tabLst>
            </a:pPr>
            <a:r>
              <a:rPr dirty="0" sz="2600">
                <a:latin typeface="Calibri"/>
                <a:cs typeface="Calibri"/>
              </a:rPr>
              <a:t>Mieux</a:t>
            </a:r>
            <a:r>
              <a:rPr dirty="0" sz="2600" spc="-6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courir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techniquement</a:t>
            </a:r>
            <a:endParaRPr sz="2600">
              <a:latin typeface="Calibri"/>
              <a:cs typeface="Calibri"/>
            </a:endParaRPr>
          </a:p>
          <a:p>
            <a:pPr marL="189230" indent="-176530">
              <a:lnSpc>
                <a:spcPct val="100000"/>
              </a:lnSpc>
              <a:spcBef>
                <a:spcPts val="70"/>
              </a:spcBef>
              <a:buChar char="-"/>
              <a:tabLst>
                <a:tab pos="189230" algn="l"/>
              </a:tabLst>
            </a:pPr>
            <a:r>
              <a:rPr dirty="0" sz="2600">
                <a:latin typeface="Calibri"/>
                <a:cs typeface="Calibri"/>
              </a:rPr>
              <a:t>Développer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sa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VMA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31239" y="297328"/>
            <a:ext cx="7595870" cy="2583180"/>
          </a:xfrm>
          <a:prstGeom prst="rect">
            <a:avLst/>
          </a:prstGeom>
        </p:spPr>
        <p:txBody>
          <a:bodyPr wrap="square" lIns="0" tIns="95885" rIns="0" bIns="0" rtlCol="0" vert="horz">
            <a:spAutoFit/>
          </a:bodyPr>
          <a:lstStyle/>
          <a:p>
            <a:pPr marL="4110990">
              <a:lnSpc>
                <a:spcPct val="100000"/>
              </a:lnSpc>
              <a:spcBef>
                <a:spcPts val="755"/>
              </a:spcBef>
            </a:pPr>
            <a:r>
              <a:rPr dirty="0" u="sng" sz="280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L’évaluation:</a:t>
            </a:r>
            <a:endParaRPr sz="2800">
              <a:latin typeface="Calibri"/>
              <a:cs typeface="Calibri"/>
            </a:endParaRPr>
          </a:p>
          <a:p>
            <a:pPr marL="355600" indent="-342900">
              <a:lnSpc>
                <a:spcPts val="3195"/>
              </a:lnSpc>
              <a:spcBef>
                <a:spcPts val="660"/>
              </a:spcBef>
              <a:buSzPct val="64285"/>
              <a:buFont typeface="Arial"/>
              <a:buChar char="-"/>
              <a:tabLst>
                <a:tab pos="35560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VMA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sans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élan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-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Domaine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1.4</a:t>
            </a:r>
            <a:endParaRPr sz="2800">
              <a:latin typeface="Calibri"/>
              <a:cs typeface="Calibri"/>
            </a:endParaRPr>
          </a:p>
          <a:p>
            <a:pPr marL="3556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35560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place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club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Domaine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1.4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-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5</a:t>
            </a:r>
            <a:endParaRPr sz="2800">
              <a:latin typeface="Calibri"/>
              <a:cs typeface="Calibri"/>
            </a:endParaRPr>
          </a:p>
          <a:p>
            <a:pPr marL="3556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355600" algn="l"/>
              </a:tabLst>
            </a:pP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temps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total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avec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élan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-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Domaine</a:t>
            </a:r>
            <a:r>
              <a:rPr dirty="0" sz="2800" spc="-25">
                <a:latin typeface="Calibri"/>
                <a:cs typeface="Calibri"/>
              </a:rPr>
              <a:t> 1.4</a:t>
            </a:r>
            <a:endParaRPr sz="2800">
              <a:latin typeface="Calibri"/>
              <a:cs typeface="Calibri"/>
            </a:endParaRPr>
          </a:p>
          <a:p>
            <a:pPr marL="355600" indent="-342900">
              <a:lnSpc>
                <a:spcPts val="3025"/>
              </a:lnSpc>
              <a:buSzPct val="64285"/>
              <a:buFont typeface="Arial"/>
              <a:buChar char="-"/>
              <a:tabLst>
                <a:tab pos="355600" algn="l"/>
              </a:tabLst>
            </a:pPr>
            <a:r>
              <a:rPr dirty="0" sz="2800" spc="-10">
                <a:latin typeface="Calibri"/>
                <a:cs typeface="Calibri"/>
              </a:rPr>
              <a:t>l’observation/coaching</a:t>
            </a:r>
            <a:r>
              <a:rPr dirty="0" sz="2800" spc="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-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Domaine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3</a:t>
            </a:r>
            <a:endParaRPr sz="2800">
              <a:latin typeface="Calibri"/>
              <a:cs typeface="Calibri"/>
            </a:endParaRPr>
          </a:p>
          <a:p>
            <a:pPr marL="355600" indent="-342900">
              <a:lnSpc>
                <a:spcPts val="3195"/>
              </a:lnSpc>
              <a:buSzPct val="64285"/>
              <a:buFont typeface="Arial"/>
              <a:buChar char="-"/>
              <a:tabLst>
                <a:tab pos="355600" algn="l"/>
                <a:tab pos="1900555" algn="l"/>
              </a:tabLst>
            </a:pPr>
            <a:r>
              <a:rPr dirty="0" sz="2800">
                <a:latin typeface="Calibri"/>
                <a:cs typeface="Calibri"/>
              </a:rPr>
              <a:t>le </a:t>
            </a:r>
            <a:r>
              <a:rPr dirty="0" sz="2800" spc="-10">
                <a:latin typeface="Calibri"/>
                <a:cs typeface="Calibri"/>
              </a:rPr>
              <a:t>projet?</a:t>
            </a:r>
            <a:r>
              <a:rPr dirty="0" sz="2800">
                <a:latin typeface="Calibri"/>
                <a:cs typeface="Calibri"/>
              </a:rPr>
              <a:t>	-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Domaine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2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3811523"/>
            <a:ext cx="3182111" cy="257251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86029" rIns="0" bIns="0" rtlCol="0" vert="horz">
            <a:spAutoFit/>
          </a:bodyPr>
          <a:lstStyle/>
          <a:p>
            <a:pPr marL="4008754" marR="5080" indent="-3930015">
              <a:lnSpc>
                <a:spcPts val="4750"/>
              </a:lnSpc>
              <a:spcBef>
                <a:spcPts val="705"/>
              </a:spcBef>
            </a:pPr>
            <a:r>
              <a:rPr dirty="0" u="none" b="0">
                <a:latin typeface="Calibri"/>
                <a:cs typeface="Calibri"/>
              </a:rPr>
              <a:t>Une</a:t>
            </a:r>
            <a:r>
              <a:rPr dirty="0" u="none" spc="-2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différence</a:t>
            </a:r>
            <a:r>
              <a:rPr dirty="0" u="none" spc="-6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filles/garçons</a:t>
            </a:r>
            <a:r>
              <a:rPr dirty="0" u="none" spc="-2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à</a:t>
            </a:r>
            <a:r>
              <a:rPr dirty="0" u="none" spc="-2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prendre</a:t>
            </a:r>
            <a:r>
              <a:rPr dirty="0" u="none" spc="-40" b="0">
                <a:latin typeface="Calibri"/>
                <a:cs typeface="Calibri"/>
              </a:rPr>
              <a:t> </a:t>
            </a:r>
            <a:r>
              <a:rPr dirty="0" u="none" spc="-25" b="0">
                <a:latin typeface="Calibri"/>
                <a:cs typeface="Calibri"/>
              </a:rPr>
              <a:t>en </a:t>
            </a:r>
            <a:r>
              <a:rPr dirty="0" u="none" spc="-10" b="0">
                <a:latin typeface="Calibri"/>
                <a:cs typeface="Calibri"/>
              </a:rPr>
              <a:t>compte</a:t>
            </a: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8783" y="1825751"/>
            <a:ext cx="4043172" cy="4094988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5870828" y="2464435"/>
            <a:ext cx="5272405" cy="20529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900" b="1">
                <a:latin typeface="Calibri"/>
                <a:cs typeface="Calibri"/>
              </a:rPr>
              <a:t>Sous</a:t>
            </a:r>
            <a:r>
              <a:rPr dirty="0" sz="1900" spc="-1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l’effet</a:t>
            </a:r>
            <a:r>
              <a:rPr dirty="0" sz="1900" spc="-1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de</a:t>
            </a:r>
            <a:r>
              <a:rPr dirty="0" sz="1900" spc="-1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la</a:t>
            </a:r>
            <a:r>
              <a:rPr dirty="0" sz="1900" spc="-2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testostérone,</a:t>
            </a:r>
            <a:r>
              <a:rPr dirty="0" sz="1900" spc="1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les</a:t>
            </a:r>
            <a:r>
              <a:rPr dirty="0" sz="1900" spc="-2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garçons</a:t>
            </a:r>
            <a:r>
              <a:rPr dirty="0" sz="1900" spc="-20" b="1">
                <a:latin typeface="Calibri"/>
                <a:cs typeface="Calibri"/>
              </a:rPr>
              <a:t> </a:t>
            </a:r>
            <a:r>
              <a:rPr dirty="0" sz="1900" spc="-10" b="1">
                <a:latin typeface="Calibri"/>
                <a:cs typeface="Calibri"/>
              </a:rPr>
              <a:t>prennent </a:t>
            </a:r>
            <a:r>
              <a:rPr dirty="0" sz="1900" b="1">
                <a:latin typeface="Calibri"/>
                <a:cs typeface="Calibri"/>
              </a:rPr>
              <a:t>en</a:t>
            </a:r>
            <a:r>
              <a:rPr dirty="0" sz="1900" spc="4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masse</a:t>
            </a:r>
            <a:r>
              <a:rPr dirty="0" sz="1900" spc="5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musculaire</a:t>
            </a:r>
            <a:r>
              <a:rPr dirty="0" sz="1900" spc="6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alors</a:t>
            </a:r>
            <a:r>
              <a:rPr dirty="0" sz="1900" spc="4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que</a:t>
            </a:r>
            <a:r>
              <a:rPr dirty="0" sz="1900" spc="5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les</a:t>
            </a:r>
            <a:r>
              <a:rPr dirty="0" sz="1900" spc="4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filles,</a:t>
            </a:r>
            <a:r>
              <a:rPr dirty="0" sz="1900" spc="5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sous</a:t>
            </a:r>
            <a:r>
              <a:rPr dirty="0" sz="1900" spc="45" b="1">
                <a:latin typeface="Calibri"/>
                <a:cs typeface="Calibri"/>
              </a:rPr>
              <a:t> </a:t>
            </a:r>
            <a:r>
              <a:rPr dirty="0" sz="1900" spc="-10" b="1">
                <a:latin typeface="Calibri"/>
                <a:cs typeface="Calibri"/>
              </a:rPr>
              <a:t>l’effet </a:t>
            </a:r>
            <a:r>
              <a:rPr dirty="0" sz="1900" b="1">
                <a:latin typeface="Calibri"/>
                <a:cs typeface="Calibri"/>
              </a:rPr>
              <a:t>de</a:t>
            </a:r>
            <a:r>
              <a:rPr dirty="0" sz="1900" spc="49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l’oestrogène,</a:t>
            </a:r>
            <a:r>
              <a:rPr dirty="0" sz="1900" spc="49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c’est</a:t>
            </a:r>
            <a:r>
              <a:rPr dirty="0" sz="1900" spc="49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le</a:t>
            </a:r>
            <a:r>
              <a:rPr dirty="0" sz="1900" spc="49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tissu</a:t>
            </a:r>
            <a:r>
              <a:rPr dirty="0" sz="1900" spc="49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adipeux</a:t>
            </a:r>
            <a:r>
              <a:rPr dirty="0" sz="1900" spc="495" b="1">
                <a:latin typeface="Calibri"/>
                <a:cs typeface="Calibri"/>
              </a:rPr>
              <a:t>  </a:t>
            </a:r>
            <a:r>
              <a:rPr dirty="0" sz="1900" spc="-25" b="1">
                <a:latin typeface="Calibri"/>
                <a:cs typeface="Calibri"/>
              </a:rPr>
              <a:t>qui </a:t>
            </a:r>
            <a:r>
              <a:rPr dirty="0" sz="1900" b="1">
                <a:latin typeface="Calibri"/>
                <a:cs typeface="Calibri"/>
              </a:rPr>
              <a:t>augmente.</a:t>
            </a:r>
            <a:r>
              <a:rPr dirty="0" sz="1900" spc="10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50%</a:t>
            </a:r>
            <a:r>
              <a:rPr dirty="0" sz="1900" spc="11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des</a:t>
            </a:r>
            <a:r>
              <a:rPr dirty="0" sz="1900" spc="12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différences</a:t>
            </a:r>
            <a:r>
              <a:rPr dirty="0" sz="1900" spc="12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sont</a:t>
            </a:r>
            <a:r>
              <a:rPr dirty="0" sz="1900" spc="12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expliquées</a:t>
            </a:r>
            <a:r>
              <a:rPr dirty="0" sz="1900" spc="125" b="1">
                <a:latin typeface="Calibri"/>
                <a:cs typeface="Calibri"/>
              </a:rPr>
              <a:t> </a:t>
            </a:r>
            <a:r>
              <a:rPr dirty="0" sz="1900" spc="-25" b="1">
                <a:latin typeface="Calibri"/>
                <a:cs typeface="Calibri"/>
              </a:rPr>
              <a:t>via </a:t>
            </a:r>
            <a:r>
              <a:rPr dirty="0" sz="1900" b="1">
                <a:latin typeface="Calibri"/>
                <a:cs typeface="Calibri"/>
              </a:rPr>
              <a:t>ce</a:t>
            </a:r>
            <a:r>
              <a:rPr dirty="0" sz="1900" spc="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facteur. Le</a:t>
            </a:r>
            <a:r>
              <a:rPr dirty="0" sz="1900" spc="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taux</a:t>
            </a:r>
            <a:r>
              <a:rPr dirty="0" sz="1900" spc="1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d’hématocrite</a:t>
            </a:r>
            <a:r>
              <a:rPr dirty="0" sz="1900" spc="2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et</a:t>
            </a:r>
            <a:r>
              <a:rPr dirty="0" sz="1900" spc="5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la</a:t>
            </a:r>
            <a:r>
              <a:rPr dirty="0" sz="1900" spc="-10" b="1">
                <a:latin typeface="Calibri"/>
                <a:cs typeface="Calibri"/>
              </a:rPr>
              <a:t> </a:t>
            </a:r>
            <a:r>
              <a:rPr dirty="0" sz="1900" b="1">
                <a:latin typeface="Calibri"/>
                <a:cs typeface="Calibri"/>
              </a:rPr>
              <a:t>différence</a:t>
            </a:r>
            <a:r>
              <a:rPr dirty="0" sz="1900" spc="10" b="1">
                <a:latin typeface="Calibri"/>
                <a:cs typeface="Calibri"/>
              </a:rPr>
              <a:t> </a:t>
            </a:r>
            <a:r>
              <a:rPr dirty="0" sz="1900" spc="-25" b="1">
                <a:latin typeface="Calibri"/>
                <a:cs typeface="Calibri"/>
              </a:rPr>
              <a:t>en </a:t>
            </a:r>
            <a:r>
              <a:rPr dirty="0" sz="1900" b="1">
                <a:latin typeface="Calibri"/>
                <a:cs typeface="Calibri"/>
              </a:rPr>
              <a:t>quantité/intensité</a:t>
            </a:r>
            <a:r>
              <a:rPr dirty="0" sz="1900" spc="28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de</a:t>
            </a:r>
            <a:r>
              <a:rPr dirty="0" sz="1900" spc="27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pratique</a:t>
            </a:r>
            <a:r>
              <a:rPr dirty="0" sz="1900" spc="27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sont</a:t>
            </a:r>
            <a:r>
              <a:rPr dirty="0" sz="1900" spc="270" b="1">
                <a:latin typeface="Calibri"/>
                <a:cs typeface="Calibri"/>
              </a:rPr>
              <a:t>  </a:t>
            </a:r>
            <a:r>
              <a:rPr dirty="0" sz="1900" b="1">
                <a:latin typeface="Calibri"/>
                <a:cs typeface="Calibri"/>
              </a:rPr>
              <a:t>les</a:t>
            </a:r>
            <a:r>
              <a:rPr dirty="0" sz="1900" spc="275" b="1">
                <a:latin typeface="Calibri"/>
                <a:cs typeface="Calibri"/>
              </a:rPr>
              <a:t>  </a:t>
            </a:r>
            <a:r>
              <a:rPr dirty="0" sz="1900" spc="-10" b="1">
                <a:latin typeface="Calibri"/>
                <a:cs typeface="Calibri"/>
              </a:rPr>
              <a:t>autres </a:t>
            </a:r>
            <a:r>
              <a:rPr dirty="0" sz="1900" b="1">
                <a:latin typeface="Calibri"/>
                <a:cs typeface="Calibri"/>
              </a:rPr>
              <a:t>éléments</a:t>
            </a:r>
            <a:r>
              <a:rPr dirty="0" sz="1900" spc="-50" b="1">
                <a:latin typeface="Calibri"/>
                <a:cs typeface="Calibri"/>
              </a:rPr>
              <a:t> </a:t>
            </a:r>
            <a:r>
              <a:rPr dirty="0" sz="1900" spc="-10" b="1">
                <a:latin typeface="Calibri"/>
                <a:cs typeface="Calibri"/>
              </a:rPr>
              <a:t>explicatifs.</a:t>
            </a:r>
            <a:endParaRPr sz="1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69798" y="1003173"/>
            <a:ext cx="6794500" cy="50584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ts val="3190"/>
              </a:lnSpc>
              <a:spcBef>
                <a:spcPts val="95"/>
              </a:spcBef>
            </a:pPr>
            <a:r>
              <a:rPr dirty="0" sz="2800">
                <a:latin typeface="Calibri"/>
                <a:cs typeface="Calibri"/>
              </a:rPr>
              <a:t>A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prendre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compte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-</a:t>
            </a:r>
            <a:r>
              <a:rPr dirty="0" sz="2800">
                <a:latin typeface="Calibri"/>
                <a:cs typeface="Calibri"/>
              </a:rPr>
              <a:t>L’enfant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déshydrate</a:t>
            </a:r>
            <a:endParaRPr sz="2800">
              <a:latin typeface="Calibri"/>
              <a:cs typeface="Calibri"/>
            </a:endParaRPr>
          </a:p>
          <a:p>
            <a:pPr algn="ctr">
              <a:lnSpc>
                <a:spcPts val="3190"/>
              </a:lnSpc>
            </a:pPr>
            <a:r>
              <a:rPr dirty="0" sz="2800">
                <a:latin typeface="Calibri"/>
                <a:cs typeface="Calibri"/>
              </a:rPr>
              <a:t>plus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vite.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885"/>
              </a:spcBef>
            </a:pPr>
            <a:endParaRPr sz="2800">
              <a:latin typeface="Calibri"/>
              <a:cs typeface="Calibri"/>
            </a:endParaRPr>
          </a:p>
          <a:p>
            <a:pPr algn="ctr">
              <a:lnSpc>
                <a:spcPts val="3190"/>
              </a:lnSpc>
            </a:pPr>
            <a:r>
              <a:rPr dirty="0" sz="2800">
                <a:latin typeface="Calibri"/>
                <a:cs typeface="Calibri"/>
              </a:rPr>
              <a:t>Rowland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2011: </a:t>
            </a:r>
            <a:r>
              <a:rPr dirty="0" sz="2800" spc="-20">
                <a:latin typeface="Calibri"/>
                <a:cs typeface="Calibri"/>
              </a:rPr>
              <a:t>13ml.kg-1.h-</a:t>
            </a:r>
            <a:r>
              <a:rPr dirty="0" sz="2800">
                <a:latin typeface="Calibri"/>
                <a:cs typeface="Calibri"/>
              </a:rPr>
              <a:t>1</a:t>
            </a:r>
            <a:r>
              <a:rPr dirty="0" sz="2800" spc="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cours</a:t>
            </a:r>
            <a:endParaRPr sz="2800">
              <a:latin typeface="Calibri"/>
              <a:cs typeface="Calibri"/>
            </a:endParaRPr>
          </a:p>
          <a:p>
            <a:pPr algn="ctr" marL="12065" marR="5080">
              <a:lnSpc>
                <a:spcPts val="3020"/>
              </a:lnSpc>
              <a:spcBef>
                <a:spcPts val="215"/>
              </a:spcBef>
            </a:pPr>
            <a:r>
              <a:rPr dirty="0" sz="2800">
                <a:latin typeface="Calibri"/>
                <a:cs typeface="Calibri"/>
              </a:rPr>
              <a:t>d’exercice,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4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mL.kg-</a:t>
            </a:r>
            <a:r>
              <a:rPr dirty="0" sz="2800" spc="-25">
                <a:latin typeface="Calibri"/>
                <a:cs typeface="Calibri"/>
              </a:rPr>
              <a:t>1.h-</a:t>
            </a:r>
            <a:r>
              <a:rPr dirty="0" sz="2800">
                <a:latin typeface="Calibri"/>
                <a:cs typeface="Calibri"/>
              </a:rPr>
              <a:t>1</a:t>
            </a:r>
            <a:r>
              <a:rPr dirty="0" sz="2800" spc="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récupération</a:t>
            </a:r>
            <a:r>
              <a:rPr dirty="0" sz="2800" spc="-20">
                <a:latin typeface="Calibri"/>
                <a:cs typeface="Calibri"/>
              </a:rPr>
              <a:t> pour </a:t>
            </a:r>
            <a:r>
              <a:rPr dirty="0" sz="2800">
                <a:latin typeface="Calibri"/>
                <a:cs typeface="Calibri"/>
              </a:rPr>
              <a:t>compenser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perte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hydrique.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2800">
              <a:latin typeface="Calibri"/>
              <a:cs typeface="Calibri"/>
            </a:endParaRPr>
          </a:p>
          <a:p>
            <a:pPr algn="ctr" marL="128270" marR="119380">
              <a:lnSpc>
                <a:spcPct val="90000"/>
              </a:lnSpc>
            </a:pPr>
            <a:r>
              <a:rPr dirty="0" sz="2800">
                <a:latin typeface="Calibri"/>
                <a:cs typeface="Calibri"/>
              </a:rPr>
              <a:t>Inversement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dans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des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conditions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froid,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les </a:t>
            </a:r>
            <a:r>
              <a:rPr dirty="0" sz="2800">
                <a:latin typeface="Calibri"/>
                <a:cs typeface="Calibri"/>
              </a:rPr>
              <a:t>pertes</a:t>
            </a:r>
            <a:r>
              <a:rPr dirty="0" sz="2800" spc="-8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chaleur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par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convection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sont </a:t>
            </a:r>
            <a:r>
              <a:rPr dirty="0" sz="2800" spc="-10">
                <a:latin typeface="Calibri"/>
                <a:cs typeface="Calibri"/>
              </a:rPr>
              <a:t>augmentés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chez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l’enfant.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29116" y="295656"/>
            <a:ext cx="2944368" cy="2951988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95616" y="3496055"/>
            <a:ext cx="3287268" cy="257098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12267" rIns="0" bIns="0" rtlCol="0" vert="horz">
            <a:spAutoFit/>
          </a:bodyPr>
          <a:lstStyle/>
          <a:p>
            <a:pPr marL="3853179">
              <a:lnSpc>
                <a:spcPct val="100000"/>
              </a:lnSpc>
              <a:spcBef>
                <a:spcPts val="105"/>
              </a:spcBef>
            </a:pPr>
            <a:r>
              <a:rPr dirty="0" u="none" b="0">
                <a:latin typeface="Calibri"/>
                <a:cs typeface="Calibri"/>
              </a:rPr>
              <a:t>Les</a:t>
            </a:r>
            <a:r>
              <a:rPr dirty="0" u="none" spc="-5" b="0">
                <a:latin typeface="Calibri"/>
                <a:cs typeface="Calibri"/>
              </a:rPr>
              <a:t> </a:t>
            </a:r>
            <a:r>
              <a:rPr dirty="0" u="none" spc="-10" b="0">
                <a:latin typeface="Calibri"/>
                <a:cs typeface="Calibri"/>
              </a:rPr>
              <a:t>sauts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16939" y="1899869"/>
            <a:ext cx="10151745" cy="39541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Calibri"/>
                <a:cs typeface="Calibri"/>
              </a:rPr>
              <a:t>Controverses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sur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triple,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multibond,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pliométrie,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sauts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général: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2400">
              <a:latin typeface="Calibri"/>
              <a:cs typeface="Calibri"/>
            </a:endParaRPr>
          </a:p>
          <a:p>
            <a:pPr marL="12700" marR="113030">
              <a:lnSpc>
                <a:spcPct val="114599"/>
              </a:lnSpc>
              <a:tabLst>
                <a:tab pos="4793615" algn="l"/>
              </a:tabLst>
            </a:pPr>
            <a:r>
              <a:rPr dirty="0" sz="2400">
                <a:latin typeface="Calibri"/>
                <a:cs typeface="Calibri"/>
              </a:rPr>
              <a:t>Aucune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étude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scientifique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démontre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dangerosité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chocs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chez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jeunes. </a:t>
            </a:r>
            <a:r>
              <a:rPr dirty="0" sz="2400">
                <a:latin typeface="Calibri"/>
                <a:cs typeface="Calibri"/>
              </a:rPr>
              <a:t>On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peut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questionner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légitimement</a:t>
            </a:r>
            <a:r>
              <a:rPr dirty="0" sz="2400">
                <a:latin typeface="Calibri"/>
                <a:cs typeface="Calibri"/>
              </a:rPr>
              <a:t>	chez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jeunes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quant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dimension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la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80000"/>
              </a:lnSpc>
              <a:spcBef>
                <a:spcPts val="5"/>
              </a:spcBef>
              <a:tabLst>
                <a:tab pos="402590" algn="l"/>
              </a:tabLst>
            </a:pPr>
            <a:r>
              <a:rPr dirty="0" sz="2400">
                <a:latin typeface="Calibri"/>
                <a:cs typeface="Calibri"/>
              </a:rPr>
              <a:t>croissance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maturité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physique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(l’enfant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plus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faible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capacité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stocker </a:t>
            </a:r>
            <a:r>
              <a:rPr dirty="0" sz="2400" spc="-25">
                <a:latin typeface="Calibri"/>
                <a:cs typeface="Calibri"/>
              </a:rPr>
              <a:t>et</a:t>
            </a:r>
            <a:r>
              <a:rPr dirty="0" sz="2400">
                <a:latin typeface="Calibri"/>
                <a:cs typeface="Calibri"/>
              </a:rPr>
              <a:t>	restituer</a:t>
            </a:r>
            <a:r>
              <a:rPr dirty="0" sz="2400" spc="-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l’énergie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élastique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sur-</a:t>
            </a:r>
            <a:r>
              <a:rPr dirty="0" sz="2400">
                <a:latin typeface="Calibri"/>
                <a:cs typeface="Calibri"/>
              </a:rPr>
              <a:t>active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muscles</a:t>
            </a:r>
            <a:r>
              <a:rPr dirty="0" sz="2400" spc="-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freinateurs)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quand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les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305"/>
              </a:lnSpc>
            </a:pPr>
            <a:r>
              <a:rPr dirty="0" sz="2400">
                <a:latin typeface="Calibri"/>
                <a:cs typeface="Calibri"/>
              </a:rPr>
              <a:t>répétitions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sont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élevées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mais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n’est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pas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cas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scolaire…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80"/>
              </a:spcBef>
            </a:pPr>
            <a:endParaRPr sz="2400">
              <a:latin typeface="Calibri"/>
              <a:cs typeface="Calibri"/>
            </a:endParaRPr>
          </a:p>
          <a:p>
            <a:pPr marL="12700" marR="86360">
              <a:lnSpc>
                <a:spcPct val="80000"/>
              </a:lnSpc>
            </a:pPr>
            <a:r>
              <a:rPr dirty="0" sz="2400">
                <a:latin typeface="Calibri"/>
                <a:cs typeface="Calibri"/>
              </a:rPr>
              <a:t>S.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Ratel,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dossier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EPS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85,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conseille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outre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entraînement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pliométrique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EPS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optimiser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cycle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étirement-</a:t>
            </a:r>
            <a:r>
              <a:rPr dirty="0" sz="2400">
                <a:latin typeface="Calibri"/>
                <a:cs typeface="Calibri"/>
              </a:rPr>
              <a:t>détente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donc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réduire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coût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énergétique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en </a:t>
            </a:r>
            <a:r>
              <a:rPr dirty="0" sz="2400">
                <a:latin typeface="Calibri"/>
                <a:cs typeface="Calibri"/>
              </a:rPr>
              <a:t>respectant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postures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nombres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répétitions.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53500" y="228600"/>
            <a:ext cx="2857500" cy="1600200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000" y="156971"/>
            <a:ext cx="2618232" cy="174193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24686" y="3643071"/>
            <a:ext cx="10142855" cy="28301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4560"/>
              </a:lnSpc>
              <a:spcBef>
                <a:spcPts val="95"/>
              </a:spcBef>
            </a:pPr>
            <a:r>
              <a:rPr dirty="0" sz="4000">
                <a:latin typeface="Calibri"/>
                <a:cs typeface="Calibri"/>
              </a:rPr>
              <a:t>Zone</a:t>
            </a:r>
            <a:r>
              <a:rPr dirty="0" sz="4000" spc="-50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de</a:t>
            </a:r>
            <a:r>
              <a:rPr dirty="0" sz="4000" spc="-4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60cm/2</a:t>
            </a:r>
            <a:r>
              <a:rPr dirty="0" sz="4000" spc="-4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pieds</a:t>
            </a:r>
            <a:r>
              <a:rPr dirty="0" sz="4000" spc="-5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pour</a:t>
            </a:r>
            <a:r>
              <a:rPr dirty="0" sz="4000" spc="-4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le</a:t>
            </a:r>
            <a:r>
              <a:rPr dirty="0" sz="4000" spc="-4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pied</a:t>
            </a:r>
            <a:r>
              <a:rPr dirty="0" sz="4000" spc="-75">
                <a:latin typeface="Calibri"/>
                <a:cs typeface="Calibri"/>
              </a:rPr>
              <a:t> </a:t>
            </a:r>
            <a:r>
              <a:rPr dirty="0" sz="4000" spc="-10">
                <a:latin typeface="Calibri"/>
                <a:cs typeface="Calibri"/>
              </a:rPr>
              <a:t>d’appel.</a:t>
            </a:r>
            <a:endParaRPr sz="4000">
              <a:latin typeface="Calibri"/>
              <a:cs typeface="Calibri"/>
            </a:endParaRPr>
          </a:p>
          <a:p>
            <a:pPr marL="12700">
              <a:lnSpc>
                <a:spcPts val="4560"/>
              </a:lnSpc>
            </a:pPr>
            <a:r>
              <a:rPr dirty="0" sz="4000">
                <a:latin typeface="Calibri"/>
                <a:cs typeface="Calibri"/>
              </a:rPr>
              <a:t>Point</a:t>
            </a:r>
            <a:r>
              <a:rPr dirty="0" sz="4000" spc="-5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0</a:t>
            </a:r>
            <a:r>
              <a:rPr dirty="0" sz="4000" spc="-50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décamètre</a:t>
            </a:r>
            <a:r>
              <a:rPr dirty="0" sz="4000" spc="-4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au</a:t>
            </a:r>
            <a:r>
              <a:rPr dirty="0" sz="4000" spc="-65">
                <a:latin typeface="Calibri"/>
                <a:cs typeface="Calibri"/>
              </a:rPr>
              <a:t> </a:t>
            </a:r>
            <a:r>
              <a:rPr dirty="0" sz="4000" spc="-10">
                <a:latin typeface="Calibri"/>
                <a:cs typeface="Calibri"/>
              </a:rPr>
              <a:t>milieu.</a:t>
            </a:r>
            <a:endParaRPr sz="4000">
              <a:latin typeface="Calibri"/>
              <a:cs typeface="Calibri"/>
            </a:endParaRPr>
          </a:p>
          <a:p>
            <a:pPr marL="12700">
              <a:lnSpc>
                <a:spcPts val="4560"/>
              </a:lnSpc>
              <a:spcBef>
                <a:spcPts val="3845"/>
              </a:spcBef>
            </a:pPr>
            <a:r>
              <a:rPr dirty="0" sz="4000">
                <a:latin typeface="Calibri"/>
                <a:cs typeface="Calibri"/>
              </a:rPr>
              <a:t>Performance</a:t>
            </a:r>
            <a:r>
              <a:rPr dirty="0" sz="4000" spc="-10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théorique</a:t>
            </a:r>
            <a:r>
              <a:rPr dirty="0" sz="4000" spc="-100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(PT)</a:t>
            </a:r>
            <a:r>
              <a:rPr dirty="0" sz="4000" spc="-10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=</a:t>
            </a:r>
            <a:r>
              <a:rPr dirty="0" sz="4000" spc="-114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record</a:t>
            </a:r>
            <a:r>
              <a:rPr dirty="0" sz="4000" spc="-10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avec</a:t>
            </a:r>
            <a:r>
              <a:rPr dirty="0" sz="4000" spc="-110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un</a:t>
            </a:r>
            <a:r>
              <a:rPr dirty="0" sz="4000" spc="-105">
                <a:latin typeface="Calibri"/>
                <a:cs typeface="Calibri"/>
              </a:rPr>
              <a:t> </a:t>
            </a:r>
            <a:r>
              <a:rPr dirty="0" sz="4000" spc="-25">
                <a:latin typeface="Calibri"/>
                <a:cs typeface="Calibri"/>
              </a:rPr>
              <a:t>pas</a:t>
            </a:r>
            <a:endParaRPr sz="4000">
              <a:latin typeface="Calibri"/>
              <a:cs typeface="Calibri"/>
            </a:endParaRPr>
          </a:p>
          <a:p>
            <a:pPr marL="12700">
              <a:lnSpc>
                <a:spcPts val="4560"/>
              </a:lnSpc>
            </a:pPr>
            <a:r>
              <a:rPr dirty="0" sz="4000">
                <a:latin typeface="Calibri"/>
                <a:cs typeface="Calibri"/>
              </a:rPr>
              <a:t>d’élan</a:t>
            </a:r>
            <a:r>
              <a:rPr dirty="0" sz="4000" spc="-90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(maxi</a:t>
            </a:r>
            <a:r>
              <a:rPr dirty="0" sz="4000" spc="-65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1m20)</a:t>
            </a:r>
            <a:r>
              <a:rPr dirty="0" sz="4000" spc="-70">
                <a:latin typeface="Calibri"/>
                <a:cs typeface="Calibri"/>
              </a:rPr>
              <a:t> </a:t>
            </a:r>
            <a:r>
              <a:rPr dirty="0" sz="4000">
                <a:latin typeface="Calibri"/>
                <a:cs typeface="Calibri"/>
              </a:rPr>
              <a:t>x</a:t>
            </a:r>
            <a:r>
              <a:rPr dirty="0" sz="4000" spc="-70">
                <a:latin typeface="Calibri"/>
                <a:cs typeface="Calibri"/>
              </a:rPr>
              <a:t> </a:t>
            </a:r>
            <a:r>
              <a:rPr dirty="0" sz="4000" spc="-50">
                <a:latin typeface="Calibri"/>
                <a:cs typeface="Calibri"/>
              </a:rPr>
              <a:t>2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7260" y="1435608"/>
            <a:ext cx="10924032" cy="199339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3047" y="451104"/>
            <a:ext cx="4436745" cy="585470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marL="325755">
              <a:lnSpc>
                <a:spcPts val="4070"/>
              </a:lnSpc>
            </a:pPr>
            <a:r>
              <a:rPr dirty="0" u="none" sz="4000"/>
              <a:t>Sauts</a:t>
            </a:r>
            <a:r>
              <a:rPr dirty="0" u="none" sz="4000" spc="-90"/>
              <a:t> </a:t>
            </a:r>
            <a:r>
              <a:rPr dirty="0" u="none" sz="4000" spc="-10"/>
              <a:t>horizontaux</a:t>
            </a:r>
            <a:endParaRPr sz="40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65759"/>
            <a:ext cx="10515600" cy="1324610"/>
          </a:xfrm>
          <a:prstGeom prst="rect"/>
          <a:solidFill>
            <a:srgbClr val="EC7C30"/>
          </a:solidFill>
        </p:spPr>
        <p:txBody>
          <a:bodyPr wrap="square" lIns="0" tIns="257175" rIns="0" bIns="0" rtlCol="0" vert="horz">
            <a:spAutoFit/>
          </a:bodyPr>
          <a:lstStyle/>
          <a:p>
            <a:pPr algn="ctr" marL="1270">
              <a:lnSpc>
                <a:spcPct val="100000"/>
              </a:lnSpc>
              <a:spcBef>
                <a:spcPts val="2025"/>
              </a:spcBef>
            </a:pPr>
            <a:r>
              <a:rPr dirty="0" u="none" b="0">
                <a:latin typeface="Calibri"/>
                <a:cs typeface="Calibri"/>
              </a:rPr>
              <a:t>Une</a:t>
            </a:r>
            <a:r>
              <a:rPr dirty="0" u="none" spc="-1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manière</a:t>
            </a:r>
            <a:r>
              <a:rPr dirty="0" u="none" spc="-20" b="0">
                <a:latin typeface="Calibri"/>
                <a:cs typeface="Calibri"/>
              </a:rPr>
              <a:t> </a:t>
            </a:r>
            <a:r>
              <a:rPr dirty="0" u="none" spc="-10" b="0">
                <a:latin typeface="Calibri"/>
                <a:cs typeface="Calibri"/>
              </a:rPr>
              <a:t>d’enseigner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16939" y="1746250"/>
            <a:ext cx="10360660" cy="4356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240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Justifications</a:t>
            </a:r>
            <a:r>
              <a:rPr dirty="0" u="sng" sz="2400" spc="-7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spc="-1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théoriques: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400" i="1">
                <a:latin typeface="Calibri"/>
                <a:cs typeface="Calibri"/>
              </a:rPr>
              <a:t>Stabiliser</a:t>
            </a:r>
            <a:r>
              <a:rPr dirty="0" sz="2400" spc="-6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la</a:t>
            </a:r>
            <a:r>
              <a:rPr dirty="0" sz="2400" spc="-7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course</a:t>
            </a:r>
            <a:r>
              <a:rPr dirty="0" sz="2400" spc="-6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d’élan</a:t>
            </a:r>
            <a:r>
              <a:rPr dirty="0" sz="2400" spc="-6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ou</a:t>
            </a:r>
            <a:r>
              <a:rPr dirty="0" sz="2400" spc="-60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encourager</a:t>
            </a:r>
            <a:r>
              <a:rPr dirty="0" sz="2400" spc="-65" i="1">
                <a:latin typeface="Calibri"/>
                <a:cs typeface="Calibri"/>
              </a:rPr>
              <a:t> </a:t>
            </a:r>
            <a:r>
              <a:rPr dirty="0" sz="2400" i="1">
                <a:latin typeface="Calibri"/>
                <a:cs typeface="Calibri"/>
              </a:rPr>
              <a:t>une</a:t>
            </a:r>
            <a:r>
              <a:rPr dirty="0" sz="2400" spc="-60" i="1">
                <a:latin typeface="Calibri"/>
                <a:cs typeface="Calibri"/>
              </a:rPr>
              <a:t> </a:t>
            </a:r>
            <a:r>
              <a:rPr dirty="0" sz="2400" spc="-10" i="1">
                <a:latin typeface="Calibri"/>
                <a:cs typeface="Calibri"/>
              </a:rPr>
              <a:t>adaptation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75"/>
              </a:spcBef>
            </a:pPr>
            <a:endParaRPr sz="2400">
              <a:latin typeface="Calibri"/>
              <a:cs typeface="Calibri"/>
            </a:endParaRPr>
          </a:p>
          <a:p>
            <a:pPr algn="just" marL="12700" marR="5715">
              <a:lnSpc>
                <a:spcPct val="70000"/>
              </a:lnSpc>
            </a:pPr>
            <a:r>
              <a:rPr dirty="0" sz="2400">
                <a:latin typeface="Calibri"/>
                <a:cs typeface="Calibri"/>
              </a:rPr>
              <a:t>L’athlète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ne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régule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jamais</a:t>
            </a:r>
            <a:r>
              <a:rPr dirty="0" sz="2400" spc="1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</a:t>
            </a:r>
            <a:r>
              <a:rPr dirty="0" sz="2400" spc="1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même</a:t>
            </a:r>
            <a:r>
              <a:rPr dirty="0" sz="2400" spc="1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endroit</a:t>
            </a:r>
            <a:r>
              <a:rPr dirty="0" sz="2400" spc="1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d’un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essai</a:t>
            </a:r>
            <a:r>
              <a:rPr dirty="0" sz="2400" spc="1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1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autre</a:t>
            </a:r>
            <a:r>
              <a:rPr dirty="0" sz="2400" spc="1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sa</a:t>
            </a:r>
            <a:r>
              <a:rPr dirty="0" sz="2400" spc="1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régulation </a:t>
            </a:r>
            <a:r>
              <a:rPr dirty="0" sz="2400">
                <a:latin typeface="Calibri"/>
                <a:cs typeface="Calibri"/>
              </a:rPr>
              <a:t>est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fonction</a:t>
            </a:r>
            <a:r>
              <a:rPr dirty="0" sz="2400" spc="2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quantité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d’ajustement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2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produire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2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placer</a:t>
            </a:r>
            <a:r>
              <a:rPr dirty="0" sz="2400" spc="2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son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pied</a:t>
            </a:r>
            <a:r>
              <a:rPr dirty="0" sz="2400" spc="2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265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plus </a:t>
            </a:r>
            <a:r>
              <a:rPr dirty="0" sz="2400">
                <a:latin typeface="Calibri"/>
                <a:cs typeface="Calibri"/>
              </a:rPr>
              <a:t>précisément</a:t>
            </a:r>
            <a:r>
              <a:rPr dirty="0" sz="2400" spc="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possible</a:t>
            </a:r>
            <a:r>
              <a:rPr dirty="0" sz="2400" spc="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près</a:t>
            </a:r>
            <a:r>
              <a:rPr dirty="0" sz="2400" spc="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planche.</a:t>
            </a:r>
            <a:r>
              <a:rPr dirty="0" sz="2400" spc="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plus,</a:t>
            </a:r>
            <a:r>
              <a:rPr dirty="0" sz="2400" spc="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d’un</a:t>
            </a:r>
            <a:r>
              <a:rPr dirty="0" sz="2400" spc="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sujet</a:t>
            </a:r>
            <a:r>
              <a:rPr dirty="0" sz="2400" spc="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à</a:t>
            </a:r>
            <a:r>
              <a:rPr dirty="0" sz="2400" spc="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</a:t>
            </a:r>
            <a:r>
              <a:rPr dirty="0" sz="2400" spc="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autre,</a:t>
            </a:r>
            <a:r>
              <a:rPr dirty="0" sz="2400" spc="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3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moment </a:t>
            </a:r>
            <a:r>
              <a:rPr dirty="0" sz="2400">
                <a:latin typeface="Calibri"/>
                <a:cs typeface="Calibri"/>
              </a:rPr>
              <a:t>d’initiation</a:t>
            </a:r>
            <a:r>
              <a:rPr dirty="0" sz="2400" spc="2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comme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2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type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régulation</a:t>
            </a:r>
            <a:r>
              <a:rPr dirty="0" sz="2400" spc="2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(allongement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ou</a:t>
            </a:r>
            <a:r>
              <a:rPr dirty="0" sz="2400" spc="204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raccourcissement</a:t>
            </a:r>
            <a:r>
              <a:rPr dirty="0" sz="2400" spc="22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 spc="-25">
                <a:latin typeface="Calibri"/>
                <a:cs typeface="Calibri"/>
              </a:rPr>
              <a:t>la </a:t>
            </a:r>
            <a:r>
              <a:rPr dirty="0" sz="2400">
                <a:latin typeface="Calibri"/>
                <a:cs typeface="Calibri"/>
              </a:rPr>
              <a:t>longueur</a:t>
            </a:r>
            <a:r>
              <a:rPr dirty="0" sz="2400" spc="3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3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foulée)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peuvent</a:t>
            </a:r>
            <a:r>
              <a:rPr dirty="0" sz="2400" spc="3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être</a:t>
            </a:r>
            <a:r>
              <a:rPr dirty="0" sz="2400" spc="3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différents.</a:t>
            </a:r>
            <a:r>
              <a:rPr dirty="0" sz="2400" spc="325"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Cornus,</a:t>
            </a:r>
            <a:r>
              <a:rPr dirty="0" u="sng" sz="2400" spc="34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S.,</a:t>
            </a:r>
            <a:r>
              <a:rPr dirty="0" u="sng" sz="2400" spc="32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&amp;</a:t>
            </a:r>
            <a:r>
              <a:rPr dirty="0" u="sng" sz="2400" spc="325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Marsault,</a:t>
            </a:r>
            <a:r>
              <a:rPr dirty="0" u="sng" sz="2400" spc="33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C.</a:t>
            </a:r>
            <a:r>
              <a:rPr dirty="0" u="sng" sz="2400" spc="315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spc="-1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(2014b).</a:t>
            </a:r>
            <a:r>
              <a:rPr dirty="0" sz="2400" spc="-10" i="1"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Enseigner</a:t>
            </a:r>
            <a:r>
              <a:rPr dirty="0" u="sng" sz="2400" spc="-6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l’EPS</a:t>
            </a:r>
            <a:r>
              <a:rPr dirty="0" u="sng" sz="2400" spc="-45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à</a:t>
            </a:r>
            <a:r>
              <a:rPr dirty="0" u="sng" sz="2400" spc="-5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partir</a:t>
            </a:r>
            <a:r>
              <a:rPr dirty="0" u="sng" sz="2400" spc="-5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</a:t>
            </a:r>
            <a:r>
              <a:rPr dirty="0" u="sng" sz="2400" spc="-6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l’approche</a:t>
            </a:r>
            <a:r>
              <a:rPr dirty="0" u="sng" sz="2400" spc="-35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écologique</a:t>
            </a:r>
            <a:r>
              <a:rPr dirty="0" u="sng" sz="2400" spc="-5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:</a:t>
            </a:r>
            <a:r>
              <a:rPr dirty="0" u="sng" sz="2400" spc="-55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priorité</a:t>
            </a:r>
            <a:r>
              <a:rPr dirty="0" u="sng" sz="2400" spc="-6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à</a:t>
            </a:r>
            <a:r>
              <a:rPr dirty="0" u="sng" sz="2400" spc="-5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la</a:t>
            </a:r>
            <a:r>
              <a:rPr dirty="0" u="sng" sz="2400" spc="-5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spc="-10" i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variabilité.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400">
              <a:latin typeface="Calibri"/>
              <a:cs typeface="Calibri"/>
            </a:endParaRPr>
          </a:p>
          <a:p>
            <a:pPr algn="just" marL="12700" marR="5080">
              <a:lnSpc>
                <a:spcPct val="70000"/>
              </a:lnSpc>
              <a:spcBef>
                <a:spcPts val="5"/>
              </a:spcBef>
            </a:pPr>
            <a:r>
              <a:rPr dirty="0" sz="2400">
                <a:latin typeface="Calibri"/>
                <a:cs typeface="Calibri"/>
              </a:rPr>
              <a:t>A</a:t>
            </a:r>
            <a:r>
              <a:rPr dirty="0" sz="2400" spc="2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cet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égard,</a:t>
            </a:r>
            <a:r>
              <a:rPr dirty="0" sz="2400" spc="229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Cornus</a:t>
            </a:r>
            <a:r>
              <a:rPr dirty="0" sz="2400" spc="229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et</a:t>
            </a:r>
            <a:r>
              <a:rPr dirty="0" sz="2400" spc="21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Royal</a:t>
            </a:r>
            <a:r>
              <a:rPr dirty="0" sz="2400" spc="2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proposent</a:t>
            </a:r>
            <a:r>
              <a:rPr dirty="0" sz="2400" spc="2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229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viser</a:t>
            </a:r>
            <a:r>
              <a:rPr dirty="0" sz="2400" spc="2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une</a:t>
            </a:r>
            <a:r>
              <a:rPr dirty="0" sz="2400" spc="229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zone</a:t>
            </a:r>
            <a:r>
              <a:rPr dirty="0" sz="2400" spc="2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plutôt</a:t>
            </a:r>
            <a:r>
              <a:rPr dirty="0" sz="2400" spc="2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qu’une</a:t>
            </a:r>
            <a:r>
              <a:rPr dirty="0" sz="2400" spc="229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planche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3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rendre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l’athlète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plus</a:t>
            </a:r>
            <a:r>
              <a:rPr dirty="0" sz="2400" spc="3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adaptable.</a:t>
            </a:r>
            <a:r>
              <a:rPr dirty="0" sz="2400" spc="3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repères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peuvent</a:t>
            </a:r>
            <a:r>
              <a:rPr dirty="0" sz="2400" spc="3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être</a:t>
            </a:r>
            <a:r>
              <a:rPr dirty="0" sz="2400" spc="3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placés</a:t>
            </a:r>
            <a:r>
              <a:rPr dirty="0" sz="2400" spc="3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sur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350">
                <a:latin typeface="Calibri"/>
                <a:cs typeface="Calibri"/>
              </a:rPr>
              <a:t> </a:t>
            </a:r>
            <a:r>
              <a:rPr dirty="0" sz="2400" spc="-50">
                <a:latin typeface="Calibri"/>
                <a:cs typeface="Calibri"/>
              </a:rPr>
              <a:t>4 </a:t>
            </a:r>
            <a:r>
              <a:rPr dirty="0" sz="2400">
                <a:latin typeface="Calibri"/>
                <a:cs typeface="Calibri"/>
              </a:rPr>
              <a:t>dernières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foulées: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des</a:t>
            </a:r>
            <a:r>
              <a:rPr dirty="0" sz="2400" spc="-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facilitateurs</a:t>
            </a:r>
            <a:r>
              <a:rPr dirty="0" sz="2400" spc="-8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environnementaux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(Buekers,</a:t>
            </a:r>
            <a:r>
              <a:rPr dirty="0" sz="2400" spc="-9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1999)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16939" y="628243"/>
            <a:ext cx="10344150" cy="5292090"/>
          </a:xfrm>
          <a:prstGeom prst="rect">
            <a:avLst/>
          </a:prstGeom>
        </p:spPr>
        <p:txBody>
          <a:bodyPr wrap="square" lIns="0" tIns="609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Les</a:t>
            </a:r>
            <a:r>
              <a:rPr dirty="0" u="sng" sz="2600" spc="-4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observables:</a:t>
            </a:r>
            <a:endParaRPr sz="2600">
              <a:latin typeface="Calibri"/>
              <a:cs typeface="Calibri"/>
            </a:endParaRPr>
          </a:p>
          <a:p>
            <a:pPr marL="469900" indent="-342900">
              <a:lnSpc>
                <a:spcPts val="2810"/>
              </a:lnSpc>
              <a:spcBef>
                <a:spcPts val="385"/>
              </a:spcBef>
              <a:buSzPct val="69230"/>
              <a:buFont typeface="Arial"/>
              <a:buChar char="-"/>
              <a:tabLst>
                <a:tab pos="469900" algn="l"/>
              </a:tabLst>
            </a:pPr>
            <a:r>
              <a:rPr dirty="0" sz="2600">
                <a:latin typeface="Calibri"/>
                <a:cs typeface="Calibri"/>
              </a:rPr>
              <a:t>le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rythme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des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appuis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(souvent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l’élève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ralentit)</a:t>
            </a:r>
            <a:endParaRPr sz="2600">
              <a:latin typeface="Calibri"/>
              <a:cs typeface="Calibri"/>
            </a:endParaRPr>
          </a:p>
          <a:p>
            <a:pPr marL="469900" indent="-342900">
              <a:lnSpc>
                <a:spcPts val="2500"/>
              </a:lnSpc>
              <a:buSzPct val="69230"/>
              <a:buFont typeface="Arial"/>
              <a:buChar char="-"/>
              <a:tabLst>
                <a:tab pos="469900" algn="l"/>
              </a:tabLst>
            </a:pPr>
            <a:r>
              <a:rPr dirty="0" sz="2600">
                <a:latin typeface="Calibri"/>
                <a:cs typeface="Calibri"/>
              </a:rPr>
              <a:t>l’attitude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l’impulsion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(souvent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jambe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libre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tendue)</a:t>
            </a:r>
            <a:endParaRPr sz="2600">
              <a:latin typeface="Calibri"/>
              <a:cs typeface="Calibri"/>
            </a:endParaRPr>
          </a:p>
          <a:p>
            <a:pPr marL="469900" indent="-342900">
              <a:lnSpc>
                <a:spcPts val="2810"/>
              </a:lnSpc>
              <a:buSzPct val="69230"/>
              <a:buFont typeface="Arial"/>
              <a:buChar char="-"/>
              <a:tabLst>
                <a:tab pos="469900" algn="l"/>
              </a:tabLst>
            </a:pPr>
            <a:r>
              <a:rPr dirty="0" sz="2600">
                <a:latin typeface="Calibri"/>
                <a:cs typeface="Calibri"/>
              </a:rPr>
              <a:t>l’élévation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tête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(élève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rase-motte)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=&gt;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construire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prise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d’avance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90"/>
              </a:spcBef>
            </a:pP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Contenus</a:t>
            </a:r>
            <a:r>
              <a:rPr dirty="0" u="sng" sz="260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en</a:t>
            </a:r>
            <a:r>
              <a:rPr dirty="0" u="sng" sz="2600" spc="-3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</a:t>
            </a:r>
            <a:r>
              <a:rPr dirty="0" u="sng" sz="260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et</a:t>
            </a:r>
            <a:r>
              <a:rPr dirty="0" u="sng" sz="26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exemples</a:t>
            </a:r>
            <a:r>
              <a:rPr dirty="0" u="sng" sz="2600" spc="-7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</a:t>
            </a:r>
            <a:r>
              <a:rPr dirty="0" u="sng" sz="2600" spc="-3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6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situations: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dirty="0" sz="2600">
                <a:latin typeface="Calibri"/>
                <a:cs typeface="Calibri"/>
              </a:rPr>
              <a:t>Déterminer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son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pied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d’impulsion</a:t>
            </a:r>
            <a:endParaRPr sz="2600">
              <a:latin typeface="Calibri"/>
              <a:cs typeface="Calibri"/>
            </a:endParaRPr>
          </a:p>
          <a:p>
            <a:pPr marL="12700" marR="5080">
              <a:lnSpc>
                <a:spcPts val="2500"/>
              </a:lnSpc>
              <a:spcBef>
                <a:spcPts val="975"/>
              </a:spcBef>
              <a:tabLst>
                <a:tab pos="7056755" algn="l"/>
              </a:tabLst>
            </a:pPr>
            <a:r>
              <a:rPr dirty="0" sz="2600">
                <a:latin typeface="Calibri"/>
                <a:cs typeface="Calibri"/>
              </a:rPr>
              <a:t>Orienter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regard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fixant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un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point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à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hauteur</a:t>
            </a:r>
            <a:r>
              <a:rPr dirty="0" sz="2600" spc="-25">
                <a:latin typeface="Calibri"/>
                <a:cs typeface="Calibri"/>
              </a:rPr>
              <a:t> du</a:t>
            </a:r>
            <a:r>
              <a:rPr dirty="0" sz="2600">
                <a:latin typeface="Calibri"/>
                <a:cs typeface="Calibri"/>
              </a:rPr>
              <a:t>	regard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(mettre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une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cible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bout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sautoir)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dirty="0" sz="2600">
                <a:latin typeface="Calibri"/>
                <a:cs typeface="Calibri"/>
              </a:rPr>
              <a:t>Augmenter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rythme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des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appuis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dans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course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d’élan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(matérialiser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3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zones)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dirty="0" sz="2600">
                <a:latin typeface="Calibri"/>
                <a:cs typeface="Calibri"/>
              </a:rPr>
              <a:t>Pas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talon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25">
                <a:latin typeface="Calibri"/>
                <a:cs typeface="Calibri"/>
              </a:rPr>
              <a:t> sol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  <a:spcBef>
                <a:spcPts val="370"/>
              </a:spcBef>
            </a:pPr>
            <a:r>
              <a:rPr dirty="0" sz="2600">
                <a:latin typeface="Calibri"/>
                <a:cs typeface="Calibri"/>
              </a:rPr>
              <a:t>Pousser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longtemps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sol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(mettre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contre-</a:t>
            </a:r>
            <a:r>
              <a:rPr dirty="0" sz="2600">
                <a:latin typeface="Calibri"/>
                <a:cs typeface="Calibri"/>
              </a:rPr>
              <a:t>haut,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l’élastique,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tapis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de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810"/>
              </a:lnSpc>
            </a:pPr>
            <a:r>
              <a:rPr dirty="0" sz="2600">
                <a:latin typeface="Calibri"/>
                <a:cs typeface="Calibri"/>
              </a:rPr>
              <a:t>réception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DIma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10cm=&gt;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peut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servir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aussi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si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pas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sautoir)/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0" y="0"/>
            <a:ext cx="3545840" cy="2553970"/>
          </a:xfrm>
          <a:custGeom>
            <a:avLst/>
            <a:gdLst/>
            <a:ahLst/>
            <a:cxnLst/>
            <a:rect l="l" t="t" r="r" b="b"/>
            <a:pathLst>
              <a:path w="3545840" h="2553970">
                <a:moveTo>
                  <a:pt x="3545713" y="479425"/>
                </a:moveTo>
                <a:lnTo>
                  <a:pt x="3247809" y="181444"/>
                </a:lnTo>
                <a:lnTo>
                  <a:pt x="3429254" y="0"/>
                </a:lnTo>
                <a:lnTo>
                  <a:pt x="3066415" y="0"/>
                </a:lnTo>
                <a:lnTo>
                  <a:pt x="1711579" y="0"/>
                </a:lnTo>
                <a:lnTo>
                  <a:pt x="0" y="0"/>
                </a:lnTo>
                <a:lnTo>
                  <a:pt x="0" y="1677670"/>
                </a:lnTo>
                <a:lnTo>
                  <a:pt x="875792" y="2553462"/>
                </a:lnTo>
                <a:lnTo>
                  <a:pt x="2091029" y="1338224"/>
                </a:lnTo>
                <a:lnTo>
                  <a:pt x="2388997" y="1636141"/>
                </a:lnTo>
                <a:lnTo>
                  <a:pt x="3545713" y="479425"/>
                </a:lnTo>
                <a:close/>
              </a:path>
            </a:pathLst>
          </a:custGeom>
          <a:solidFill>
            <a:srgbClr val="FFC0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9321546" y="0"/>
            <a:ext cx="2870835" cy="3603625"/>
          </a:xfrm>
          <a:custGeom>
            <a:avLst/>
            <a:gdLst/>
            <a:ahLst/>
            <a:cxnLst/>
            <a:rect l="l" t="t" r="r" b="b"/>
            <a:pathLst>
              <a:path w="2870834" h="3603625">
                <a:moveTo>
                  <a:pt x="2870454" y="0"/>
                </a:moveTo>
                <a:lnTo>
                  <a:pt x="733171" y="0"/>
                </a:lnTo>
                <a:lnTo>
                  <a:pt x="0" y="733171"/>
                </a:lnTo>
                <a:lnTo>
                  <a:pt x="1010666" y="1743837"/>
                </a:lnTo>
                <a:lnTo>
                  <a:pt x="695833" y="2058670"/>
                </a:lnTo>
                <a:lnTo>
                  <a:pt x="1534287" y="2896997"/>
                </a:lnTo>
                <a:lnTo>
                  <a:pt x="1849056" y="2582227"/>
                </a:lnTo>
                <a:lnTo>
                  <a:pt x="2870454" y="3603625"/>
                </a:lnTo>
                <a:lnTo>
                  <a:pt x="2870454" y="0"/>
                </a:lnTo>
                <a:close/>
              </a:path>
            </a:pathLst>
          </a:custGeom>
          <a:solidFill>
            <a:srgbClr val="4471C4">
              <a:alpha val="29803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 descr=""/>
          <p:cNvGrpSpPr/>
          <p:nvPr/>
        </p:nvGrpSpPr>
        <p:grpSpPr>
          <a:xfrm>
            <a:off x="0" y="0"/>
            <a:ext cx="9907270" cy="6858000"/>
            <a:chOff x="0" y="0"/>
            <a:chExt cx="9907270" cy="6858000"/>
          </a:xfrm>
        </p:grpSpPr>
        <p:sp>
          <p:nvSpPr>
            <p:cNvPr id="6" name="object 6" descr=""/>
            <p:cNvSpPr/>
            <p:nvPr/>
          </p:nvSpPr>
          <p:spPr>
            <a:xfrm>
              <a:off x="0" y="4680838"/>
              <a:ext cx="2894330" cy="2177415"/>
            </a:xfrm>
            <a:custGeom>
              <a:avLst/>
              <a:gdLst/>
              <a:ahLst/>
              <a:cxnLst/>
              <a:rect l="l" t="t" r="r" b="b"/>
              <a:pathLst>
                <a:path w="2894330" h="2177415">
                  <a:moveTo>
                    <a:pt x="2893822" y="1728812"/>
                  </a:moveTo>
                  <a:lnTo>
                    <a:pt x="2639415" y="1474419"/>
                  </a:lnTo>
                  <a:lnTo>
                    <a:pt x="2890520" y="1223289"/>
                  </a:lnTo>
                  <a:lnTo>
                    <a:pt x="2234057" y="566801"/>
                  </a:lnTo>
                  <a:lnTo>
                    <a:pt x="1982914" y="817905"/>
                  </a:lnTo>
                  <a:lnTo>
                    <a:pt x="1165034" y="0"/>
                  </a:lnTo>
                  <a:lnTo>
                    <a:pt x="0" y="1165047"/>
                  </a:lnTo>
                  <a:lnTo>
                    <a:pt x="0" y="2177161"/>
                  </a:lnTo>
                  <a:lnTo>
                    <a:pt x="2445448" y="2177161"/>
                  </a:lnTo>
                  <a:lnTo>
                    <a:pt x="2893822" y="1728812"/>
                  </a:lnTo>
                  <a:close/>
                </a:path>
              </a:pathLst>
            </a:custGeom>
            <a:solidFill>
              <a:srgbClr val="4471C4">
                <a:alpha val="29803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2285110" y="0"/>
              <a:ext cx="7621905" cy="6851015"/>
            </a:xfrm>
            <a:custGeom>
              <a:avLst/>
              <a:gdLst/>
              <a:ahLst/>
              <a:cxnLst/>
              <a:rect l="l" t="t" r="r" b="b"/>
              <a:pathLst>
                <a:path w="7621905" h="6851015">
                  <a:moveTo>
                    <a:pt x="4192778" y="0"/>
                  </a:moveTo>
                  <a:lnTo>
                    <a:pt x="3429000" y="0"/>
                  </a:lnTo>
                  <a:lnTo>
                    <a:pt x="0" y="3429000"/>
                  </a:lnTo>
                  <a:lnTo>
                    <a:pt x="3421506" y="6850446"/>
                  </a:lnTo>
                  <a:lnTo>
                    <a:pt x="4200271" y="6850446"/>
                  </a:lnTo>
                  <a:lnTo>
                    <a:pt x="7621778" y="3429000"/>
                  </a:lnTo>
                  <a:lnTo>
                    <a:pt x="41927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409315" y="2457069"/>
            <a:ext cx="5376545" cy="1656714"/>
          </a:xfrm>
          <a:prstGeom prst="rect"/>
        </p:spPr>
        <p:txBody>
          <a:bodyPr wrap="square" lIns="0" tIns="210820" rIns="0" bIns="0" rtlCol="0" vert="horz">
            <a:spAutoFit/>
          </a:bodyPr>
          <a:lstStyle/>
          <a:p>
            <a:pPr marL="12700" marR="5080" indent="950594">
              <a:lnSpc>
                <a:spcPct val="78300"/>
              </a:lnSpc>
              <a:spcBef>
                <a:spcPts val="1660"/>
              </a:spcBef>
            </a:pPr>
            <a:r>
              <a:rPr dirty="0" u="none" sz="6000" spc="-10">
                <a:solidFill>
                  <a:srgbClr val="080808"/>
                </a:solidFill>
              </a:rPr>
              <a:t>Préambule </a:t>
            </a:r>
            <a:r>
              <a:rPr dirty="0" u="none" sz="6000">
                <a:solidFill>
                  <a:srgbClr val="080808"/>
                </a:solidFill>
              </a:rPr>
              <a:t>TO</a:t>
            </a:r>
            <a:r>
              <a:rPr dirty="0" u="none" sz="6000" spc="-60">
                <a:solidFill>
                  <a:srgbClr val="080808"/>
                </a:solidFill>
              </a:rPr>
              <a:t> </a:t>
            </a:r>
            <a:r>
              <a:rPr dirty="0" u="none" sz="6000">
                <a:solidFill>
                  <a:srgbClr val="080808"/>
                </a:solidFill>
              </a:rPr>
              <a:t>et</a:t>
            </a:r>
            <a:r>
              <a:rPr dirty="0" u="none" sz="6000" spc="-50">
                <a:solidFill>
                  <a:srgbClr val="080808"/>
                </a:solidFill>
              </a:rPr>
              <a:t> </a:t>
            </a:r>
            <a:r>
              <a:rPr dirty="0" u="none" sz="6000" spc="-10">
                <a:solidFill>
                  <a:srgbClr val="080808"/>
                </a:solidFill>
              </a:rPr>
              <a:t>Définitions</a:t>
            </a:r>
            <a:endParaRPr sz="6000"/>
          </a:p>
        </p:txBody>
      </p:sp>
      <p:grpSp>
        <p:nvGrpSpPr>
          <p:cNvPr id="9" name="object 9" descr=""/>
          <p:cNvGrpSpPr/>
          <p:nvPr/>
        </p:nvGrpSpPr>
        <p:grpSpPr>
          <a:xfrm>
            <a:off x="1293749" y="0"/>
            <a:ext cx="10898505" cy="6858000"/>
            <a:chOff x="1293749" y="0"/>
            <a:chExt cx="10898505" cy="6858000"/>
          </a:xfrm>
        </p:grpSpPr>
        <p:sp>
          <p:nvSpPr>
            <p:cNvPr id="10" name="object 10" descr=""/>
            <p:cNvSpPr/>
            <p:nvPr/>
          </p:nvSpPr>
          <p:spPr>
            <a:xfrm>
              <a:off x="1293749" y="0"/>
              <a:ext cx="9605010" cy="6851015"/>
            </a:xfrm>
            <a:custGeom>
              <a:avLst/>
              <a:gdLst/>
              <a:ahLst/>
              <a:cxnLst/>
              <a:rect l="l" t="t" r="r" b="b"/>
              <a:pathLst>
                <a:path w="9605010" h="6851015">
                  <a:moveTo>
                    <a:pt x="6175502" y="0"/>
                  </a:moveTo>
                  <a:lnTo>
                    <a:pt x="6060694" y="0"/>
                  </a:lnTo>
                  <a:lnTo>
                    <a:pt x="9489694" y="3429000"/>
                  </a:lnTo>
                  <a:lnTo>
                    <a:pt x="6068314" y="6850446"/>
                  </a:lnTo>
                  <a:lnTo>
                    <a:pt x="6183122" y="6850446"/>
                  </a:lnTo>
                  <a:lnTo>
                    <a:pt x="9604502" y="3429000"/>
                  </a:lnTo>
                  <a:lnTo>
                    <a:pt x="6175502" y="0"/>
                  </a:lnTo>
                  <a:close/>
                </a:path>
                <a:path w="9605010" h="6851015">
                  <a:moveTo>
                    <a:pt x="3543808" y="0"/>
                  </a:moveTo>
                  <a:lnTo>
                    <a:pt x="3429000" y="0"/>
                  </a:lnTo>
                  <a:lnTo>
                    <a:pt x="0" y="3429000"/>
                  </a:lnTo>
                  <a:lnTo>
                    <a:pt x="3421379" y="6850446"/>
                  </a:lnTo>
                  <a:lnTo>
                    <a:pt x="3536187" y="6850446"/>
                  </a:lnTo>
                  <a:lnTo>
                    <a:pt x="114807" y="3429000"/>
                  </a:lnTo>
                  <a:lnTo>
                    <a:pt x="3543808" y="0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9051646" y="5044694"/>
              <a:ext cx="3140710" cy="1813560"/>
            </a:xfrm>
            <a:custGeom>
              <a:avLst/>
              <a:gdLst/>
              <a:ahLst/>
              <a:cxnLst/>
              <a:rect l="l" t="t" r="r" b="b"/>
              <a:pathLst>
                <a:path w="3140709" h="1813559">
                  <a:moveTo>
                    <a:pt x="3140354" y="1327150"/>
                  </a:moveTo>
                  <a:lnTo>
                    <a:pt x="1813204" y="0"/>
                  </a:lnTo>
                  <a:lnTo>
                    <a:pt x="1480781" y="332447"/>
                  </a:lnTo>
                  <a:lnTo>
                    <a:pt x="1148359" y="0"/>
                  </a:lnTo>
                  <a:lnTo>
                    <a:pt x="469544" y="678840"/>
                  </a:lnTo>
                  <a:lnTo>
                    <a:pt x="801979" y="1011288"/>
                  </a:lnTo>
                  <a:lnTo>
                    <a:pt x="0" y="1813306"/>
                  </a:lnTo>
                  <a:lnTo>
                    <a:pt x="3140354" y="1813306"/>
                  </a:lnTo>
                  <a:lnTo>
                    <a:pt x="3140354" y="1327150"/>
                  </a:lnTo>
                  <a:close/>
                </a:path>
              </a:pathLst>
            </a:custGeom>
            <a:solidFill>
              <a:srgbClr val="FFC0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75988" y="0"/>
            <a:ext cx="5486400" cy="6857996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131063" y="2996183"/>
            <a:ext cx="4197350" cy="1201420"/>
          </a:xfrm>
          <a:custGeom>
            <a:avLst/>
            <a:gdLst/>
            <a:ahLst/>
            <a:cxnLst/>
            <a:rect l="l" t="t" r="r" b="b"/>
            <a:pathLst>
              <a:path w="4197350" h="1201420">
                <a:moveTo>
                  <a:pt x="4197096" y="0"/>
                </a:moveTo>
                <a:lnTo>
                  <a:pt x="0" y="0"/>
                </a:lnTo>
                <a:lnTo>
                  <a:pt x="0" y="1200912"/>
                </a:lnTo>
                <a:lnTo>
                  <a:pt x="4197096" y="1200912"/>
                </a:lnTo>
                <a:lnTo>
                  <a:pt x="4197096" y="0"/>
                </a:lnTo>
                <a:close/>
              </a:path>
            </a:pathLst>
          </a:custGeom>
          <a:solidFill>
            <a:srgbClr val="FAE3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264668" y="3015234"/>
            <a:ext cx="3926204" cy="1126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Calibri"/>
                <a:cs typeface="Calibri"/>
              </a:rPr>
              <a:t>Quelques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repères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issus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l’élève</a:t>
            </a:r>
            <a:endParaRPr sz="1800">
              <a:latin typeface="Calibri"/>
              <a:cs typeface="Calibri"/>
            </a:endParaRPr>
          </a:p>
          <a:p>
            <a:pPr algn="ctr" marL="254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débutant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EPS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»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A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remettre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forme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au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goût</a:t>
            </a:r>
            <a:r>
              <a:rPr dirty="0" sz="1800" spc="-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 jour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dans</a:t>
            </a:r>
            <a:endParaRPr sz="1800">
              <a:latin typeface="Calibri"/>
              <a:cs typeface="Calibri"/>
            </a:endParaRPr>
          </a:p>
          <a:p>
            <a:pPr algn="ctr" marL="1270">
              <a:lnSpc>
                <a:spcPct val="100000"/>
              </a:lnSpc>
              <a:spcBef>
                <a:spcPts val="25"/>
              </a:spcBef>
            </a:pPr>
            <a:r>
              <a:rPr dirty="0" sz="1800">
                <a:latin typeface="Calibri"/>
                <a:cs typeface="Calibri"/>
              </a:rPr>
              <a:t>l’esprit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compétences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612" y="1373124"/>
            <a:ext cx="7214616" cy="4994148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214359" y="2828544"/>
            <a:ext cx="3858895" cy="1201420"/>
          </a:xfrm>
          <a:prstGeom prst="rect">
            <a:avLst/>
          </a:prstGeom>
          <a:solidFill>
            <a:srgbClr val="D7E1F3"/>
          </a:solidFill>
        </p:spPr>
        <p:txBody>
          <a:bodyPr wrap="square" lIns="0" tIns="31115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245"/>
              </a:spcBef>
            </a:pPr>
            <a:r>
              <a:rPr dirty="0" sz="1800">
                <a:latin typeface="Calibri"/>
                <a:cs typeface="Calibri"/>
              </a:rPr>
              <a:t>Dans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l’élève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lycéen,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G.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Hanula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propose</a:t>
            </a:r>
            <a:endParaRPr sz="1800">
              <a:latin typeface="Calibri"/>
              <a:cs typeface="Calibri"/>
            </a:endParaRPr>
          </a:p>
          <a:p>
            <a:pPr marL="92075">
              <a:lnSpc>
                <a:spcPct val="100000"/>
              </a:lnSpc>
              <a:spcBef>
                <a:spcPts val="25"/>
              </a:spcBef>
            </a:pPr>
            <a:r>
              <a:rPr dirty="0" sz="1800" spc="-10">
                <a:latin typeface="Calibri"/>
                <a:cs typeface="Calibri"/>
              </a:rPr>
              <a:t>aussi:</a:t>
            </a:r>
            <a:endParaRPr sz="1800">
              <a:latin typeface="Calibri"/>
              <a:cs typeface="Calibri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dirty="0" sz="1800">
                <a:latin typeface="Calibri"/>
                <a:cs typeface="Calibri"/>
              </a:rPr>
              <a:t>(Record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longueur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X2)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+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1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m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41220" y="96011"/>
            <a:ext cx="9052560" cy="980440"/>
          </a:xfrm>
          <a:prstGeom prst="rect"/>
          <a:solidFill>
            <a:srgbClr val="EC7C30"/>
          </a:solidFill>
        </p:spPr>
        <p:txBody>
          <a:bodyPr wrap="square" lIns="0" tIns="89535" rIns="0" bIns="0" rtlCol="0" vert="horz">
            <a:spAutoFit/>
          </a:bodyPr>
          <a:lstStyle/>
          <a:p>
            <a:pPr marL="370840">
              <a:lnSpc>
                <a:spcPct val="100000"/>
              </a:lnSpc>
              <a:spcBef>
                <a:spcPts val="705"/>
              </a:spcBef>
            </a:pPr>
            <a:r>
              <a:rPr dirty="0" u="none" b="0">
                <a:latin typeface="Calibri"/>
                <a:cs typeface="Calibri"/>
              </a:rPr>
              <a:t>Performance</a:t>
            </a:r>
            <a:r>
              <a:rPr dirty="0" u="none" spc="-2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cible</a:t>
            </a:r>
            <a:r>
              <a:rPr dirty="0" u="none" spc="-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pour le</a:t>
            </a:r>
            <a:r>
              <a:rPr dirty="0" u="none" spc="-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triple </a:t>
            </a:r>
            <a:r>
              <a:rPr dirty="0" u="none" spc="-20" b="0">
                <a:latin typeface="Calibri"/>
                <a:cs typeface="Calibri"/>
              </a:rPr>
              <a:t>saut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80844" y="0"/>
            <a:ext cx="9585960" cy="2906267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14188" y="3087622"/>
            <a:ext cx="3631691" cy="3646930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718210" y="4293489"/>
            <a:ext cx="3924935" cy="11258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Calibri"/>
                <a:cs typeface="Calibri"/>
              </a:rPr>
              <a:t>Quelques</a:t>
            </a:r>
            <a:r>
              <a:rPr dirty="0" sz="1800" spc="-2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repères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issus</a:t>
            </a:r>
            <a:r>
              <a:rPr dirty="0" sz="1800" spc="-4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«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l’élève</a:t>
            </a:r>
            <a:endParaRPr sz="1800">
              <a:latin typeface="Calibri"/>
              <a:cs typeface="Calibri"/>
            </a:endParaRPr>
          </a:p>
          <a:p>
            <a:pPr algn="ctr" marL="381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débrouillé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EPS</a:t>
            </a:r>
            <a:r>
              <a:rPr dirty="0" sz="1800" spc="-35">
                <a:latin typeface="Calibri"/>
                <a:cs typeface="Calibri"/>
              </a:rPr>
              <a:t> </a:t>
            </a:r>
            <a:r>
              <a:rPr dirty="0" sz="1800" spc="-50">
                <a:latin typeface="Calibri"/>
                <a:cs typeface="Calibri"/>
              </a:rPr>
              <a:t>»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A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remettre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en</a:t>
            </a:r>
            <a:r>
              <a:rPr dirty="0" sz="1800" spc="-10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forme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au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goût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du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jour</a:t>
            </a:r>
            <a:r>
              <a:rPr dirty="0" sz="1800" spc="-25">
                <a:latin typeface="Calibri"/>
                <a:cs typeface="Calibri"/>
              </a:rPr>
              <a:t> </a:t>
            </a:r>
            <a:r>
              <a:rPr dirty="0" sz="1800" spc="-20">
                <a:latin typeface="Calibri"/>
                <a:cs typeface="Calibri"/>
              </a:rPr>
              <a:t>dans</a:t>
            </a:r>
            <a:endParaRPr sz="1800">
              <a:latin typeface="Calibri"/>
              <a:cs typeface="Calibri"/>
            </a:endParaRPr>
          </a:p>
          <a:p>
            <a:pPr algn="ctr" marL="2540">
              <a:lnSpc>
                <a:spcPct val="100000"/>
              </a:lnSpc>
              <a:spcBef>
                <a:spcPts val="20"/>
              </a:spcBef>
            </a:pPr>
            <a:r>
              <a:rPr dirty="0" sz="1800">
                <a:latin typeface="Calibri"/>
                <a:cs typeface="Calibri"/>
              </a:rPr>
              <a:t>l’esprit</a:t>
            </a:r>
            <a:r>
              <a:rPr dirty="0" sz="1800" spc="-4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des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compétences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295" y="1432560"/>
            <a:ext cx="5903976" cy="2071116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0415" y="3938015"/>
            <a:ext cx="6269736" cy="1708404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20840" y="1432560"/>
            <a:ext cx="5187696" cy="4582668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2141220" y="373379"/>
            <a:ext cx="8449310" cy="702945"/>
          </a:xfrm>
          <a:custGeom>
            <a:avLst/>
            <a:gdLst/>
            <a:ahLst/>
            <a:cxnLst/>
            <a:rect l="l" t="t" r="r" b="b"/>
            <a:pathLst>
              <a:path w="8449310" h="702944">
                <a:moveTo>
                  <a:pt x="8449056" y="0"/>
                </a:moveTo>
                <a:lnTo>
                  <a:pt x="0" y="0"/>
                </a:lnTo>
                <a:lnTo>
                  <a:pt x="0" y="702563"/>
                </a:lnTo>
                <a:lnTo>
                  <a:pt x="8449056" y="702563"/>
                </a:lnTo>
                <a:lnTo>
                  <a:pt x="8449056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13258" rIns="0" bIns="0" rtlCol="0" vert="horz">
            <a:spAutoFit/>
          </a:bodyPr>
          <a:lstStyle/>
          <a:p>
            <a:pPr marL="3763010">
              <a:lnSpc>
                <a:spcPct val="100000"/>
              </a:lnSpc>
              <a:spcBef>
                <a:spcPts val="105"/>
              </a:spcBef>
            </a:pPr>
            <a:r>
              <a:rPr dirty="0" u="none" b="0">
                <a:latin typeface="Calibri"/>
                <a:cs typeface="Calibri"/>
              </a:rPr>
              <a:t>Le</a:t>
            </a:r>
            <a:r>
              <a:rPr dirty="0" u="none" spc="-6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relais</a:t>
            </a:r>
            <a:r>
              <a:rPr dirty="0" u="none" spc="-60" b="0">
                <a:latin typeface="Calibri"/>
                <a:cs typeface="Calibri"/>
              </a:rPr>
              <a:t> </a:t>
            </a:r>
            <a:r>
              <a:rPr dirty="0" u="none" spc="-25" b="0">
                <a:latin typeface="Calibri"/>
                <a:cs typeface="Calibri"/>
              </a:rPr>
              <a:t>12s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4951" y="181355"/>
            <a:ext cx="5606796" cy="2711196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94660" y="3194304"/>
            <a:ext cx="5707380" cy="271119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3624" y="1421891"/>
            <a:ext cx="9393936" cy="4836350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1421891" y="143255"/>
            <a:ext cx="9877425" cy="1123315"/>
          </a:xfrm>
          <a:custGeom>
            <a:avLst/>
            <a:gdLst/>
            <a:ahLst/>
            <a:cxnLst/>
            <a:rect l="l" t="t" r="r" b="b"/>
            <a:pathLst>
              <a:path w="9877425" h="1123315">
                <a:moveTo>
                  <a:pt x="9877044" y="0"/>
                </a:moveTo>
                <a:lnTo>
                  <a:pt x="0" y="0"/>
                </a:lnTo>
                <a:lnTo>
                  <a:pt x="0" y="1123188"/>
                </a:lnTo>
                <a:lnTo>
                  <a:pt x="9877044" y="1123188"/>
                </a:lnTo>
                <a:lnTo>
                  <a:pt x="9877044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 marL="532130">
              <a:lnSpc>
                <a:spcPts val="4430"/>
              </a:lnSpc>
              <a:spcBef>
                <a:spcPts val="100"/>
              </a:spcBef>
            </a:pPr>
            <a:r>
              <a:rPr dirty="0" u="none" sz="4100" b="0">
                <a:latin typeface="Calibri"/>
                <a:cs typeface="Calibri"/>
              </a:rPr>
              <a:t>Au</a:t>
            </a:r>
            <a:r>
              <a:rPr dirty="0" u="none" sz="4100" spc="-25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lycée</a:t>
            </a:r>
            <a:r>
              <a:rPr dirty="0" u="none" sz="4100" spc="-25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un</a:t>
            </a:r>
            <a:r>
              <a:rPr dirty="0" u="none" sz="4100" spc="-25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14s</a:t>
            </a:r>
            <a:r>
              <a:rPr dirty="0" u="none" sz="4100" spc="-10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est</a:t>
            </a:r>
            <a:r>
              <a:rPr dirty="0" u="none" sz="4100" spc="-25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proposé</a:t>
            </a:r>
            <a:r>
              <a:rPr dirty="0" u="none" sz="4100" spc="-40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dans</a:t>
            </a:r>
            <a:r>
              <a:rPr dirty="0" u="none" sz="4100" spc="-45" b="0">
                <a:latin typeface="Calibri"/>
                <a:cs typeface="Calibri"/>
              </a:rPr>
              <a:t> </a:t>
            </a:r>
            <a:r>
              <a:rPr dirty="0" u="none" sz="4100" spc="-10" b="0">
                <a:latin typeface="Calibri"/>
                <a:cs typeface="Calibri"/>
              </a:rPr>
              <a:t>l’ouvrage</a:t>
            </a:r>
            <a:endParaRPr sz="4100">
              <a:latin typeface="Calibri"/>
              <a:cs typeface="Calibri"/>
            </a:endParaRPr>
          </a:p>
          <a:p>
            <a:pPr algn="ctr" marL="532130">
              <a:lnSpc>
                <a:spcPts val="4430"/>
              </a:lnSpc>
            </a:pPr>
            <a:r>
              <a:rPr dirty="0" u="none" sz="4100" b="0">
                <a:latin typeface="Calibri"/>
                <a:cs typeface="Calibri"/>
              </a:rPr>
              <a:t>«</a:t>
            </a:r>
            <a:r>
              <a:rPr dirty="0" u="none" sz="4100" spc="-40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l’élève</a:t>
            </a:r>
            <a:r>
              <a:rPr dirty="0" u="none" sz="4100" spc="-25" b="0">
                <a:latin typeface="Calibri"/>
                <a:cs typeface="Calibri"/>
              </a:rPr>
              <a:t> </a:t>
            </a:r>
            <a:r>
              <a:rPr dirty="0" u="none" sz="4100" b="0">
                <a:latin typeface="Calibri"/>
                <a:cs typeface="Calibri"/>
              </a:rPr>
              <a:t>lycéen</a:t>
            </a:r>
            <a:r>
              <a:rPr dirty="0" u="none" sz="4100" spc="-45" b="0">
                <a:latin typeface="Calibri"/>
                <a:cs typeface="Calibri"/>
              </a:rPr>
              <a:t> </a:t>
            </a:r>
            <a:r>
              <a:rPr dirty="0" u="none" sz="4100" spc="-50" b="0">
                <a:latin typeface="Calibri"/>
                <a:cs typeface="Calibri"/>
              </a:rPr>
              <a:t>»</a:t>
            </a:r>
            <a:endParaRPr sz="4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97222" y="195224"/>
            <a:ext cx="7226300" cy="112966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 indent="876300">
              <a:lnSpc>
                <a:spcPct val="116799"/>
              </a:lnSpc>
              <a:spcBef>
                <a:spcPts val="100"/>
              </a:spcBef>
            </a:pPr>
            <a:r>
              <a:rPr dirty="0" u="none" sz="3100" b="0">
                <a:latin typeface="Calibri"/>
                <a:cs typeface="Calibri"/>
              </a:rPr>
              <a:t>Techniques</a:t>
            </a:r>
            <a:r>
              <a:rPr dirty="0" u="none" sz="3100" spc="-70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de</a:t>
            </a:r>
            <a:r>
              <a:rPr dirty="0" u="none" sz="3100" spc="-50" b="0">
                <a:latin typeface="Calibri"/>
                <a:cs typeface="Calibri"/>
              </a:rPr>
              <a:t> </a:t>
            </a:r>
            <a:r>
              <a:rPr dirty="0" u="none" sz="3100" spc="-10" b="0">
                <a:latin typeface="Calibri"/>
                <a:cs typeface="Calibri"/>
              </a:rPr>
              <a:t>transmission</a:t>
            </a:r>
            <a:r>
              <a:rPr dirty="0" u="none" sz="3100" spc="-50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et</a:t>
            </a:r>
            <a:r>
              <a:rPr dirty="0" u="none" sz="3100" spc="-65" b="0">
                <a:latin typeface="Calibri"/>
                <a:cs typeface="Calibri"/>
              </a:rPr>
              <a:t> </a:t>
            </a:r>
            <a:r>
              <a:rPr dirty="0" u="none" sz="3100" spc="-25" b="0">
                <a:latin typeface="Calibri"/>
                <a:cs typeface="Calibri"/>
              </a:rPr>
              <a:t>CE: </a:t>
            </a:r>
            <a:r>
              <a:rPr dirty="0" u="none" sz="3100" b="0">
                <a:latin typeface="Calibri"/>
                <a:cs typeface="Calibri"/>
              </a:rPr>
              <a:t>Seront</a:t>
            </a:r>
            <a:r>
              <a:rPr dirty="0" u="none" sz="3100" spc="-30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vu</a:t>
            </a:r>
            <a:r>
              <a:rPr dirty="0" u="none" sz="3100" spc="-15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sur</a:t>
            </a:r>
            <a:r>
              <a:rPr dirty="0" u="none" sz="3100" spc="-25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le</a:t>
            </a:r>
            <a:r>
              <a:rPr dirty="0" u="none" sz="3100" spc="-25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terrain,</a:t>
            </a:r>
            <a:r>
              <a:rPr dirty="0" u="none" sz="3100" spc="-10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prendre</a:t>
            </a:r>
            <a:r>
              <a:rPr dirty="0" u="none" sz="3100" spc="-40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des</a:t>
            </a:r>
            <a:r>
              <a:rPr dirty="0" u="none" sz="3100" spc="-20" b="0">
                <a:latin typeface="Calibri"/>
                <a:cs typeface="Calibri"/>
              </a:rPr>
              <a:t> </a:t>
            </a:r>
            <a:r>
              <a:rPr dirty="0" u="none" sz="3100" b="0">
                <a:latin typeface="Calibri"/>
                <a:cs typeface="Calibri"/>
              </a:rPr>
              <a:t>notes</a:t>
            </a:r>
            <a:r>
              <a:rPr dirty="0" u="none" sz="3100" spc="-15" b="0">
                <a:latin typeface="Calibri"/>
                <a:cs typeface="Calibri"/>
              </a:rPr>
              <a:t> </a:t>
            </a:r>
            <a:r>
              <a:rPr dirty="0" u="none" sz="3100" spc="-10" b="0">
                <a:latin typeface="Calibri"/>
                <a:cs typeface="Calibri"/>
              </a:rPr>
              <a:t>;-</a:t>
            </a:r>
            <a:r>
              <a:rPr dirty="0" u="none" sz="3100" spc="-50" b="0">
                <a:latin typeface="Calibri"/>
                <a:cs typeface="Calibri"/>
              </a:rPr>
              <a:t>)</a:t>
            </a:r>
            <a:endParaRPr sz="31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7012" y="326136"/>
            <a:ext cx="2799588" cy="5687567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43500" y="1357883"/>
            <a:ext cx="5542788" cy="492404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139444" y="1011449"/>
            <a:ext cx="9388475" cy="3987165"/>
          </a:xfrm>
          <a:prstGeom prst="rect">
            <a:avLst/>
          </a:prstGeom>
        </p:spPr>
        <p:txBody>
          <a:bodyPr wrap="square" lIns="0" tIns="95885" rIns="0" bIns="0" rtlCol="0" vert="horz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755"/>
              </a:spcBef>
              <a:buSzPct val="64285"/>
              <a:buFont typeface="Arial"/>
              <a:buChar char="•"/>
              <a:tabLst>
                <a:tab pos="354965" algn="l"/>
              </a:tabLst>
            </a:pPr>
            <a:r>
              <a:rPr dirty="0" sz="2800">
                <a:latin typeface="Calibri"/>
                <a:cs typeface="Calibri"/>
              </a:rPr>
              <a:t>Pied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avant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sens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déplacement</a:t>
            </a:r>
            <a:endParaRPr sz="28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660"/>
              </a:spcBef>
              <a:buSzPct val="64285"/>
              <a:buFont typeface="Arial"/>
              <a:buChar char="•"/>
              <a:tabLst>
                <a:tab pos="354965" algn="l"/>
              </a:tabLst>
            </a:pPr>
            <a:r>
              <a:rPr dirty="0" sz="2800">
                <a:latin typeface="Calibri"/>
                <a:cs typeface="Calibri"/>
              </a:rPr>
              <a:t>Pied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arrière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perpendiculaire au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pied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avant</a:t>
            </a:r>
            <a:endParaRPr sz="28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665"/>
              </a:spcBef>
              <a:buSzPct val="64285"/>
              <a:buFont typeface="Arial"/>
              <a:buChar char="•"/>
              <a:tabLst>
                <a:tab pos="354965" algn="l"/>
              </a:tabLst>
            </a:pPr>
            <a:r>
              <a:rPr dirty="0" sz="2800">
                <a:latin typeface="Calibri"/>
                <a:cs typeface="Calibri"/>
              </a:rPr>
              <a:t>Forme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T</a:t>
            </a:r>
            <a:endParaRPr sz="28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670"/>
              </a:spcBef>
              <a:buSzPct val="64285"/>
              <a:buFont typeface="Arial"/>
              <a:buChar char="•"/>
              <a:tabLst>
                <a:tab pos="354965" algn="l"/>
              </a:tabLst>
            </a:pPr>
            <a:r>
              <a:rPr dirty="0" sz="2800">
                <a:latin typeface="Calibri"/>
                <a:cs typeface="Calibri"/>
              </a:rPr>
              <a:t>Ecart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plus</a:t>
            </a:r>
            <a:r>
              <a:rPr dirty="0" sz="2800" spc="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que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bassin</a:t>
            </a:r>
            <a:endParaRPr sz="28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665"/>
              </a:spcBef>
              <a:buSzPct val="64285"/>
              <a:buFont typeface="Arial"/>
              <a:buChar char="•"/>
              <a:tabLst>
                <a:tab pos="354965" algn="l"/>
              </a:tabLst>
            </a:pPr>
            <a:r>
              <a:rPr dirty="0" sz="2800">
                <a:latin typeface="Calibri"/>
                <a:cs typeface="Calibri"/>
              </a:rPr>
              <a:t>Main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opposé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au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pied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avant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regarde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l’heure</a:t>
            </a:r>
            <a:endParaRPr sz="28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660"/>
              </a:spcBef>
              <a:buSzPct val="64285"/>
              <a:buFont typeface="Arial"/>
              <a:buChar char="•"/>
              <a:tabLst>
                <a:tab pos="354965" algn="l"/>
              </a:tabLst>
            </a:pPr>
            <a:r>
              <a:rPr dirty="0" sz="2800">
                <a:latin typeface="Calibri"/>
                <a:cs typeface="Calibri"/>
              </a:rPr>
              <a:t>Autre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main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dans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dos</a:t>
            </a:r>
            <a:endParaRPr sz="2800">
              <a:latin typeface="Calibri"/>
              <a:cs typeface="Calibri"/>
            </a:endParaRPr>
          </a:p>
          <a:p>
            <a:pPr marL="355600" marR="5080" indent="-342900">
              <a:lnSpc>
                <a:spcPts val="3020"/>
              </a:lnSpc>
              <a:spcBef>
                <a:spcPts val="1055"/>
              </a:spcBef>
              <a:buSzPct val="64285"/>
              <a:buFont typeface="Arial"/>
              <a:buChar char="•"/>
              <a:tabLst>
                <a:tab pos="355600" algn="l"/>
              </a:tabLst>
            </a:pPr>
            <a:r>
              <a:rPr dirty="0" sz="2800">
                <a:latin typeface="Calibri"/>
                <a:cs typeface="Calibri"/>
              </a:rPr>
              <a:t>Descendre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mettre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bassin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sur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rampe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lancement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en </a:t>
            </a:r>
            <a:r>
              <a:rPr dirty="0" sz="2800">
                <a:latin typeface="Calibri"/>
                <a:cs typeface="Calibri"/>
              </a:rPr>
              <a:t>soulevant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talons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0367" y="2250948"/>
            <a:ext cx="9351264" cy="23561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2739644" y="5180457"/>
            <a:ext cx="6546215" cy="6661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3094355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Plots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entre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16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et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26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lycée</a:t>
            </a:r>
            <a:r>
              <a:rPr dirty="0" sz="1400" spc="-10">
                <a:latin typeface="Arial"/>
                <a:cs typeface="Arial"/>
              </a:rPr>
              <a:t> (4/8m) </a:t>
            </a:r>
            <a:r>
              <a:rPr dirty="0" sz="1400">
                <a:latin typeface="Arial"/>
                <a:cs typeface="Arial"/>
              </a:rPr>
              <a:t>Plots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entre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10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et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20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collège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(3/6m)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400">
                <a:latin typeface="Arial"/>
                <a:cs typeface="Arial"/>
              </a:rPr>
              <a:t>Plots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tous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2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ou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autres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repères…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50cm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si</a:t>
            </a:r>
            <a:r>
              <a:rPr dirty="0" sz="1400" spc="-1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vous</a:t>
            </a:r>
            <a:r>
              <a:rPr dirty="0" sz="1400" spc="-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voulez.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Tant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que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c’est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fixe.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42686" y="71069"/>
            <a:ext cx="146367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 sz="3600" spc="-10"/>
              <a:t>Départ:</a:t>
            </a:r>
            <a:endParaRPr sz="3600"/>
          </a:p>
        </p:txBody>
      </p:sp>
      <p:sp>
        <p:nvSpPr>
          <p:cNvPr id="3" name="object 3" descr=""/>
          <p:cNvSpPr txBox="1"/>
          <p:nvPr/>
        </p:nvSpPr>
        <p:spPr>
          <a:xfrm>
            <a:off x="641095" y="850518"/>
            <a:ext cx="3138805" cy="1732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Calibri"/>
                <a:cs typeface="Calibri"/>
              </a:rPr>
              <a:t>Plots</a:t>
            </a:r>
            <a:r>
              <a:rPr dirty="0" sz="1600" spc="33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de</a:t>
            </a:r>
            <a:r>
              <a:rPr dirty="0" sz="1600" spc="-5">
                <a:latin typeface="Calibri"/>
                <a:cs typeface="Calibri"/>
              </a:rPr>
              <a:t> </a:t>
            </a:r>
            <a:r>
              <a:rPr dirty="0" sz="1600" spc="-10">
                <a:latin typeface="Calibri"/>
                <a:cs typeface="Calibri"/>
              </a:rPr>
              <a:t>chantier</a:t>
            </a:r>
            <a:endParaRPr sz="16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dirty="0" sz="1600">
                <a:latin typeface="Calibri"/>
                <a:cs typeface="Calibri"/>
              </a:rPr>
              <a:t>Sortir</a:t>
            </a:r>
            <a:r>
              <a:rPr dirty="0" sz="1600" spc="-1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le</a:t>
            </a:r>
            <a:r>
              <a:rPr dirty="0" sz="1600" spc="-2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bassin</a:t>
            </a:r>
            <a:r>
              <a:rPr dirty="0" sz="1600" spc="-3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de</a:t>
            </a:r>
            <a:r>
              <a:rPr dirty="0" sz="1600" spc="-1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la</a:t>
            </a:r>
            <a:r>
              <a:rPr dirty="0" sz="1600" spc="-25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ligne</a:t>
            </a:r>
            <a:r>
              <a:rPr dirty="0" sz="1600" spc="-45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des</a:t>
            </a:r>
            <a:r>
              <a:rPr dirty="0" sz="1600" spc="-5">
                <a:latin typeface="Calibri"/>
                <a:cs typeface="Calibri"/>
              </a:rPr>
              <a:t> </a:t>
            </a:r>
            <a:r>
              <a:rPr dirty="0" sz="1600" spc="-10">
                <a:latin typeface="Calibri"/>
                <a:cs typeface="Calibri"/>
              </a:rPr>
              <a:t>épaules </a:t>
            </a:r>
            <a:r>
              <a:rPr dirty="0" sz="1600">
                <a:latin typeface="Calibri"/>
                <a:cs typeface="Calibri"/>
              </a:rPr>
              <a:t>Pousser</a:t>
            </a:r>
            <a:r>
              <a:rPr dirty="0" sz="1600" spc="-3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fort</a:t>
            </a:r>
            <a:r>
              <a:rPr dirty="0" sz="1600" spc="-2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sur</a:t>
            </a:r>
            <a:r>
              <a:rPr dirty="0" sz="1600" spc="-35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jambe</a:t>
            </a:r>
            <a:r>
              <a:rPr dirty="0" sz="1600" spc="-45">
                <a:latin typeface="Calibri"/>
                <a:cs typeface="Calibri"/>
              </a:rPr>
              <a:t> </a:t>
            </a:r>
            <a:r>
              <a:rPr dirty="0" sz="1600" spc="-10">
                <a:latin typeface="Calibri"/>
                <a:cs typeface="Calibri"/>
              </a:rPr>
              <a:t>avant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600">
                <a:latin typeface="Calibri"/>
                <a:cs typeface="Calibri"/>
              </a:rPr>
              <a:t>Pas</a:t>
            </a:r>
            <a:r>
              <a:rPr dirty="0" sz="1600" spc="-3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de</a:t>
            </a:r>
            <a:r>
              <a:rPr dirty="0" sz="1600" spc="-2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talon</a:t>
            </a:r>
            <a:r>
              <a:rPr dirty="0" sz="1600" spc="-25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posés</a:t>
            </a:r>
            <a:r>
              <a:rPr dirty="0" sz="1600" spc="-2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au</a:t>
            </a:r>
            <a:r>
              <a:rPr dirty="0" sz="1600" spc="-30">
                <a:latin typeface="Calibri"/>
                <a:cs typeface="Calibri"/>
              </a:rPr>
              <a:t> </a:t>
            </a:r>
            <a:r>
              <a:rPr dirty="0" sz="1600" spc="-25">
                <a:latin typeface="Calibri"/>
                <a:cs typeface="Calibri"/>
              </a:rPr>
              <a:t>sol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600">
                <a:latin typeface="Calibri"/>
                <a:cs typeface="Calibri"/>
              </a:rPr>
              <a:t>Appui</a:t>
            </a:r>
            <a:r>
              <a:rPr dirty="0" sz="1600" spc="-25">
                <a:latin typeface="Calibri"/>
                <a:cs typeface="Calibri"/>
              </a:rPr>
              <a:t> </a:t>
            </a:r>
            <a:r>
              <a:rPr dirty="0" sz="1600" spc="-10">
                <a:latin typeface="Calibri"/>
                <a:cs typeface="Calibri"/>
              </a:rPr>
              <a:t>rasant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dirty="0" sz="1600">
                <a:latin typeface="Calibri"/>
                <a:cs typeface="Calibri"/>
              </a:rPr>
              <a:t>Utilisation</a:t>
            </a:r>
            <a:r>
              <a:rPr dirty="0" sz="1600" spc="-65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vidéo</a:t>
            </a:r>
            <a:r>
              <a:rPr dirty="0" sz="1600" spc="-35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en</a:t>
            </a:r>
            <a:r>
              <a:rPr dirty="0" sz="1600" spc="-30">
                <a:latin typeface="Calibri"/>
                <a:cs typeface="Calibri"/>
              </a:rPr>
              <a:t> </a:t>
            </a:r>
            <a:r>
              <a:rPr dirty="0" sz="1600">
                <a:latin typeface="Calibri"/>
                <a:cs typeface="Calibri"/>
              </a:rPr>
              <a:t>différé</a:t>
            </a:r>
            <a:r>
              <a:rPr dirty="0" sz="1600" spc="-30">
                <a:latin typeface="Calibri"/>
                <a:cs typeface="Calibri"/>
              </a:rPr>
              <a:t> </a:t>
            </a:r>
            <a:r>
              <a:rPr dirty="0" sz="1600" spc="-10">
                <a:latin typeface="Calibri"/>
                <a:cs typeface="Calibri"/>
              </a:rPr>
              <a:t>possible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3795" y="4895088"/>
            <a:ext cx="2552700" cy="1700784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66883" y="4702683"/>
            <a:ext cx="2325878" cy="1262672"/>
          </a:xfrm>
          <a:prstGeom prst="rect">
            <a:avLst/>
          </a:prstGeom>
        </p:spPr>
      </p:pic>
      <p:grpSp>
        <p:nvGrpSpPr>
          <p:cNvPr id="6" name="object 6" descr=""/>
          <p:cNvGrpSpPr/>
          <p:nvPr/>
        </p:nvGrpSpPr>
        <p:grpSpPr>
          <a:xfrm>
            <a:off x="4223003" y="981455"/>
            <a:ext cx="7981950" cy="5374005"/>
            <a:chOff x="4223003" y="981455"/>
            <a:chExt cx="7981950" cy="5374005"/>
          </a:xfrm>
        </p:grpSpPr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23003" y="981455"/>
              <a:ext cx="6060948" cy="2075688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14387" y="3845051"/>
              <a:ext cx="2819400" cy="2510028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9590532" y="2303525"/>
              <a:ext cx="2601595" cy="984885"/>
            </a:xfrm>
            <a:custGeom>
              <a:avLst/>
              <a:gdLst/>
              <a:ahLst/>
              <a:cxnLst/>
              <a:rect l="l" t="t" r="r" b="b"/>
              <a:pathLst>
                <a:path w="2601595" h="984885">
                  <a:moveTo>
                    <a:pt x="457326" y="0"/>
                  </a:moveTo>
                  <a:lnTo>
                    <a:pt x="0" y="518160"/>
                  </a:lnTo>
                  <a:lnTo>
                    <a:pt x="528447" y="984376"/>
                  </a:lnTo>
                  <a:lnTo>
                    <a:pt x="510667" y="738251"/>
                  </a:lnTo>
                  <a:lnTo>
                    <a:pt x="706443" y="733405"/>
                  </a:lnTo>
                  <a:lnTo>
                    <a:pt x="2601468" y="731838"/>
                  </a:lnTo>
                  <a:lnTo>
                    <a:pt x="2601468" y="467363"/>
                  </a:lnTo>
                  <a:lnTo>
                    <a:pt x="2553654" y="447223"/>
                  </a:lnTo>
                  <a:lnTo>
                    <a:pt x="2488406" y="423456"/>
                  </a:lnTo>
                  <a:lnTo>
                    <a:pt x="2416805" y="400933"/>
                  </a:lnTo>
                  <a:lnTo>
                    <a:pt x="2378676" y="390150"/>
                  </a:lnTo>
                  <a:lnTo>
                    <a:pt x="2339025" y="379694"/>
                  </a:lnTo>
                  <a:lnTo>
                    <a:pt x="2297874" y="369569"/>
                  </a:lnTo>
                  <a:lnTo>
                    <a:pt x="2255244" y="359782"/>
                  </a:lnTo>
                  <a:lnTo>
                    <a:pt x="2211159" y="350337"/>
                  </a:lnTo>
                  <a:lnTo>
                    <a:pt x="2165639" y="341239"/>
                  </a:lnTo>
                  <a:lnTo>
                    <a:pt x="2118707" y="332494"/>
                  </a:lnTo>
                  <a:lnTo>
                    <a:pt x="2070385" y="324107"/>
                  </a:lnTo>
                  <a:lnTo>
                    <a:pt x="2020694" y="316083"/>
                  </a:lnTo>
                  <a:lnTo>
                    <a:pt x="1969659" y="308428"/>
                  </a:lnTo>
                  <a:lnTo>
                    <a:pt x="1917299" y="301146"/>
                  </a:lnTo>
                  <a:lnTo>
                    <a:pt x="1808696" y="287725"/>
                  </a:lnTo>
                  <a:lnTo>
                    <a:pt x="1695062" y="275862"/>
                  </a:lnTo>
                  <a:lnTo>
                    <a:pt x="1576575" y="265598"/>
                  </a:lnTo>
                  <a:lnTo>
                    <a:pt x="1453410" y="256977"/>
                  </a:lnTo>
                  <a:lnTo>
                    <a:pt x="1325743" y="250039"/>
                  </a:lnTo>
                  <a:lnTo>
                    <a:pt x="1229925" y="246125"/>
                  </a:lnTo>
                  <a:lnTo>
                    <a:pt x="475107" y="246125"/>
                  </a:lnTo>
                  <a:lnTo>
                    <a:pt x="457326" y="0"/>
                  </a:lnTo>
                  <a:close/>
                </a:path>
                <a:path w="2601595" h="984885">
                  <a:moveTo>
                    <a:pt x="2601468" y="731838"/>
                  </a:moveTo>
                  <a:lnTo>
                    <a:pt x="897476" y="731838"/>
                  </a:lnTo>
                  <a:lnTo>
                    <a:pt x="1083189" y="733492"/>
                  </a:lnTo>
                  <a:lnTo>
                    <a:pt x="1263006" y="738312"/>
                  </a:lnTo>
                  <a:lnTo>
                    <a:pt x="1436350" y="746240"/>
                  </a:lnTo>
                  <a:lnTo>
                    <a:pt x="1548032" y="753223"/>
                  </a:lnTo>
                  <a:lnTo>
                    <a:pt x="1656410" y="761546"/>
                  </a:lnTo>
                  <a:lnTo>
                    <a:pt x="1761315" y="771191"/>
                  </a:lnTo>
                  <a:lnTo>
                    <a:pt x="1862574" y="782142"/>
                  </a:lnTo>
                  <a:lnTo>
                    <a:pt x="1960018" y="794381"/>
                  </a:lnTo>
                  <a:lnTo>
                    <a:pt x="2053475" y="807891"/>
                  </a:lnTo>
                  <a:lnTo>
                    <a:pt x="2098656" y="815118"/>
                  </a:lnTo>
                  <a:lnTo>
                    <a:pt x="2142775" y="822657"/>
                  </a:lnTo>
                  <a:lnTo>
                    <a:pt x="2185813" y="830505"/>
                  </a:lnTo>
                  <a:lnTo>
                    <a:pt x="2227748" y="838661"/>
                  </a:lnTo>
                  <a:lnTo>
                    <a:pt x="2268557" y="847121"/>
                  </a:lnTo>
                  <a:lnTo>
                    <a:pt x="2308221" y="855885"/>
                  </a:lnTo>
                  <a:lnTo>
                    <a:pt x="2346718" y="864950"/>
                  </a:lnTo>
                  <a:lnTo>
                    <a:pt x="2384025" y="874314"/>
                  </a:lnTo>
                  <a:lnTo>
                    <a:pt x="2454989" y="893930"/>
                  </a:lnTo>
                  <a:lnTo>
                    <a:pt x="2520943" y="914717"/>
                  </a:lnTo>
                  <a:lnTo>
                    <a:pt x="2581714" y="936657"/>
                  </a:lnTo>
                  <a:lnTo>
                    <a:pt x="2601468" y="944587"/>
                  </a:lnTo>
                  <a:lnTo>
                    <a:pt x="2601468" y="731838"/>
                  </a:lnTo>
                  <a:close/>
                </a:path>
                <a:path w="2601595" h="984885">
                  <a:moveTo>
                    <a:pt x="846013" y="239624"/>
                  </a:moveTo>
                  <a:lnTo>
                    <a:pt x="700276" y="240783"/>
                  </a:lnTo>
                  <a:lnTo>
                    <a:pt x="475107" y="246125"/>
                  </a:lnTo>
                  <a:lnTo>
                    <a:pt x="1229925" y="246125"/>
                  </a:lnTo>
                  <a:lnTo>
                    <a:pt x="1057613" y="241383"/>
                  </a:lnTo>
                  <a:lnTo>
                    <a:pt x="846013" y="239624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9661651" y="3256876"/>
              <a:ext cx="2530475" cy="1041400"/>
            </a:xfrm>
            <a:custGeom>
              <a:avLst/>
              <a:gdLst/>
              <a:ahLst/>
              <a:cxnLst/>
              <a:rect l="l" t="t" r="r" b="b"/>
              <a:pathLst>
                <a:path w="2530475" h="1041400">
                  <a:moveTo>
                    <a:pt x="2530348" y="0"/>
                  </a:moveTo>
                  <a:lnTo>
                    <a:pt x="2489899" y="22775"/>
                  </a:lnTo>
                  <a:lnTo>
                    <a:pt x="2428172" y="54207"/>
                  </a:lnTo>
                  <a:lnTo>
                    <a:pt x="2360653" y="85260"/>
                  </a:lnTo>
                  <a:lnTo>
                    <a:pt x="2324779" y="100627"/>
                  </a:lnTo>
                  <a:lnTo>
                    <a:pt x="2287524" y="115880"/>
                  </a:lnTo>
                  <a:lnTo>
                    <a:pt x="2248913" y="131010"/>
                  </a:lnTo>
                  <a:lnTo>
                    <a:pt x="2208966" y="146012"/>
                  </a:lnTo>
                  <a:lnTo>
                    <a:pt x="2167708" y="160878"/>
                  </a:lnTo>
                  <a:lnTo>
                    <a:pt x="2125161" y="175603"/>
                  </a:lnTo>
                  <a:lnTo>
                    <a:pt x="2081347" y="190179"/>
                  </a:lnTo>
                  <a:lnTo>
                    <a:pt x="2036289" y="204599"/>
                  </a:lnTo>
                  <a:lnTo>
                    <a:pt x="1990010" y="218857"/>
                  </a:lnTo>
                  <a:lnTo>
                    <a:pt x="1942533" y="232946"/>
                  </a:lnTo>
                  <a:lnTo>
                    <a:pt x="1893880" y="246860"/>
                  </a:lnTo>
                  <a:lnTo>
                    <a:pt x="1844073" y="260591"/>
                  </a:lnTo>
                  <a:lnTo>
                    <a:pt x="1741092" y="287479"/>
                  </a:lnTo>
                  <a:lnTo>
                    <a:pt x="1633770" y="313556"/>
                  </a:lnTo>
                  <a:lnTo>
                    <a:pt x="1522289" y="338770"/>
                  </a:lnTo>
                  <a:lnTo>
                    <a:pt x="1406830" y="363065"/>
                  </a:lnTo>
                  <a:lnTo>
                    <a:pt x="1287575" y="386388"/>
                  </a:lnTo>
                  <a:lnTo>
                    <a:pt x="1164706" y="408686"/>
                  </a:lnTo>
                  <a:lnTo>
                    <a:pt x="1038403" y="429903"/>
                  </a:lnTo>
                  <a:lnTo>
                    <a:pt x="842907" y="459588"/>
                  </a:lnTo>
                  <a:lnTo>
                    <a:pt x="640707" y="486540"/>
                  </a:lnTo>
                  <a:lnTo>
                    <a:pt x="432414" y="510578"/>
                  </a:lnTo>
                  <a:lnTo>
                    <a:pt x="218641" y="531521"/>
                  </a:lnTo>
                  <a:lnTo>
                    <a:pt x="0" y="549186"/>
                  </a:lnTo>
                  <a:lnTo>
                    <a:pt x="35559" y="1041311"/>
                  </a:lnTo>
                  <a:lnTo>
                    <a:pt x="254201" y="1023663"/>
                  </a:lnTo>
                  <a:lnTo>
                    <a:pt x="467974" y="1002736"/>
                  </a:lnTo>
                  <a:lnTo>
                    <a:pt x="676267" y="978712"/>
                  </a:lnTo>
                  <a:lnTo>
                    <a:pt x="878467" y="951772"/>
                  </a:lnTo>
                  <a:lnTo>
                    <a:pt x="1073963" y="922098"/>
                  </a:lnTo>
                  <a:lnTo>
                    <a:pt x="1200266" y="900886"/>
                  </a:lnTo>
                  <a:lnTo>
                    <a:pt x="1323135" y="878594"/>
                  </a:lnTo>
                  <a:lnTo>
                    <a:pt x="1442390" y="855275"/>
                  </a:lnTo>
                  <a:lnTo>
                    <a:pt x="1557849" y="830983"/>
                  </a:lnTo>
                  <a:lnTo>
                    <a:pt x="1669330" y="805773"/>
                  </a:lnTo>
                  <a:lnTo>
                    <a:pt x="1776652" y="779697"/>
                  </a:lnTo>
                  <a:lnTo>
                    <a:pt x="1879633" y="752811"/>
                  </a:lnTo>
                  <a:lnTo>
                    <a:pt x="1929440" y="739080"/>
                  </a:lnTo>
                  <a:lnTo>
                    <a:pt x="1978093" y="725167"/>
                  </a:lnTo>
                  <a:lnTo>
                    <a:pt x="2025570" y="711077"/>
                  </a:lnTo>
                  <a:lnTo>
                    <a:pt x="2071849" y="696819"/>
                  </a:lnTo>
                  <a:lnTo>
                    <a:pt x="2116907" y="682398"/>
                  </a:lnTo>
                  <a:lnTo>
                    <a:pt x="2160721" y="667822"/>
                  </a:lnTo>
                  <a:lnTo>
                    <a:pt x="2203268" y="653097"/>
                  </a:lnTo>
                  <a:lnTo>
                    <a:pt x="2244526" y="638229"/>
                  </a:lnTo>
                  <a:lnTo>
                    <a:pt x="2284473" y="623226"/>
                  </a:lnTo>
                  <a:lnTo>
                    <a:pt x="2323084" y="608094"/>
                  </a:lnTo>
                  <a:lnTo>
                    <a:pt x="2360339" y="592841"/>
                  </a:lnTo>
                  <a:lnTo>
                    <a:pt x="2396213" y="577472"/>
                  </a:lnTo>
                  <a:lnTo>
                    <a:pt x="2463732" y="546415"/>
                  </a:lnTo>
                  <a:lnTo>
                    <a:pt x="2525459" y="514977"/>
                  </a:lnTo>
                  <a:lnTo>
                    <a:pt x="2530348" y="512273"/>
                  </a:lnTo>
                  <a:lnTo>
                    <a:pt x="2530348" y="0"/>
                  </a:lnTo>
                  <a:close/>
                </a:path>
              </a:pathLst>
            </a:custGeom>
            <a:solidFill>
              <a:srgbClr val="375C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9590532" y="2303525"/>
              <a:ext cx="2601595" cy="1995170"/>
            </a:xfrm>
            <a:custGeom>
              <a:avLst/>
              <a:gdLst/>
              <a:ahLst/>
              <a:cxnLst/>
              <a:rect l="l" t="t" r="r" b="b"/>
              <a:pathLst>
                <a:path w="2601595" h="1995170">
                  <a:moveTo>
                    <a:pt x="2601468" y="944587"/>
                  </a:moveTo>
                  <a:lnTo>
                    <a:pt x="2551987" y="925544"/>
                  </a:lnTo>
                  <a:lnTo>
                    <a:pt x="2488603" y="904178"/>
                  </a:lnTo>
                  <a:lnTo>
                    <a:pt x="2420123" y="883975"/>
                  </a:lnTo>
                  <a:lnTo>
                    <a:pt x="2346718" y="864950"/>
                  </a:lnTo>
                  <a:lnTo>
                    <a:pt x="2308221" y="855885"/>
                  </a:lnTo>
                  <a:lnTo>
                    <a:pt x="2268557" y="847121"/>
                  </a:lnTo>
                  <a:lnTo>
                    <a:pt x="2227748" y="838661"/>
                  </a:lnTo>
                  <a:lnTo>
                    <a:pt x="2185813" y="830505"/>
                  </a:lnTo>
                  <a:lnTo>
                    <a:pt x="2142775" y="822657"/>
                  </a:lnTo>
                  <a:lnTo>
                    <a:pt x="2098656" y="815118"/>
                  </a:lnTo>
                  <a:lnTo>
                    <a:pt x="2053475" y="807891"/>
                  </a:lnTo>
                  <a:lnTo>
                    <a:pt x="2007256" y="800978"/>
                  </a:lnTo>
                  <a:lnTo>
                    <a:pt x="1960018" y="794381"/>
                  </a:lnTo>
                  <a:lnTo>
                    <a:pt x="1911784" y="788101"/>
                  </a:lnTo>
                  <a:lnTo>
                    <a:pt x="1862574" y="782142"/>
                  </a:lnTo>
                  <a:lnTo>
                    <a:pt x="1812411" y="776504"/>
                  </a:lnTo>
                  <a:lnTo>
                    <a:pt x="1761315" y="771191"/>
                  </a:lnTo>
                  <a:lnTo>
                    <a:pt x="1709308" y="766204"/>
                  </a:lnTo>
                  <a:lnTo>
                    <a:pt x="1656410" y="761546"/>
                  </a:lnTo>
                  <a:lnTo>
                    <a:pt x="1602645" y="757218"/>
                  </a:lnTo>
                  <a:lnTo>
                    <a:pt x="1548032" y="753223"/>
                  </a:lnTo>
                  <a:lnTo>
                    <a:pt x="1492593" y="749563"/>
                  </a:lnTo>
                  <a:lnTo>
                    <a:pt x="1436350" y="746240"/>
                  </a:lnTo>
                  <a:lnTo>
                    <a:pt x="1379323" y="743255"/>
                  </a:lnTo>
                  <a:lnTo>
                    <a:pt x="1321535" y="740612"/>
                  </a:lnTo>
                  <a:lnTo>
                    <a:pt x="1263006" y="738312"/>
                  </a:lnTo>
                  <a:lnTo>
                    <a:pt x="1203757" y="736357"/>
                  </a:lnTo>
                  <a:lnTo>
                    <a:pt x="1143812" y="734750"/>
                  </a:lnTo>
                  <a:lnTo>
                    <a:pt x="1083189" y="733492"/>
                  </a:lnTo>
                  <a:lnTo>
                    <a:pt x="1021912" y="732586"/>
                  </a:lnTo>
                  <a:lnTo>
                    <a:pt x="960000" y="732034"/>
                  </a:lnTo>
                  <a:lnTo>
                    <a:pt x="897476" y="731838"/>
                  </a:lnTo>
                  <a:lnTo>
                    <a:pt x="834361" y="731999"/>
                  </a:lnTo>
                  <a:lnTo>
                    <a:pt x="770677" y="732521"/>
                  </a:lnTo>
                  <a:lnTo>
                    <a:pt x="706443" y="733405"/>
                  </a:lnTo>
                  <a:lnTo>
                    <a:pt x="641683" y="734653"/>
                  </a:lnTo>
                  <a:lnTo>
                    <a:pt x="576417" y="736267"/>
                  </a:lnTo>
                  <a:lnTo>
                    <a:pt x="510667" y="738251"/>
                  </a:lnTo>
                  <a:lnTo>
                    <a:pt x="528447" y="984376"/>
                  </a:lnTo>
                  <a:lnTo>
                    <a:pt x="0" y="518160"/>
                  </a:lnTo>
                  <a:lnTo>
                    <a:pt x="457326" y="0"/>
                  </a:lnTo>
                  <a:lnTo>
                    <a:pt x="475107" y="246125"/>
                  </a:lnTo>
                  <a:lnTo>
                    <a:pt x="551956" y="243836"/>
                  </a:lnTo>
                  <a:lnTo>
                    <a:pt x="628006" y="242050"/>
                  </a:lnTo>
                  <a:lnTo>
                    <a:pt x="703230" y="240762"/>
                  </a:lnTo>
                  <a:lnTo>
                    <a:pt x="777602" y="239968"/>
                  </a:lnTo>
                  <a:lnTo>
                    <a:pt x="851095" y="239661"/>
                  </a:lnTo>
                  <a:lnTo>
                    <a:pt x="923682" y="239839"/>
                  </a:lnTo>
                  <a:lnTo>
                    <a:pt x="995337" y="240494"/>
                  </a:lnTo>
                  <a:lnTo>
                    <a:pt x="1066035" y="241623"/>
                  </a:lnTo>
                  <a:lnTo>
                    <a:pt x="1135747" y="243221"/>
                  </a:lnTo>
                  <a:lnTo>
                    <a:pt x="1204448" y="245282"/>
                  </a:lnTo>
                  <a:lnTo>
                    <a:pt x="1272111" y="247802"/>
                  </a:lnTo>
                  <a:lnTo>
                    <a:pt x="1338710" y="250776"/>
                  </a:lnTo>
                  <a:lnTo>
                    <a:pt x="1404219" y="254198"/>
                  </a:lnTo>
                  <a:lnTo>
                    <a:pt x="1468610" y="258064"/>
                  </a:lnTo>
                  <a:lnTo>
                    <a:pt x="1531857" y="262369"/>
                  </a:lnTo>
                  <a:lnTo>
                    <a:pt x="1593934" y="267108"/>
                  </a:lnTo>
                  <a:lnTo>
                    <a:pt x="1654815" y="272277"/>
                  </a:lnTo>
                  <a:lnTo>
                    <a:pt x="1714472" y="277869"/>
                  </a:lnTo>
                  <a:lnTo>
                    <a:pt x="1772880" y="283880"/>
                  </a:lnTo>
                  <a:lnTo>
                    <a:pt x="1830012" y="290306"/>
                  </a:lnTo>
                  <a:lnTo>
                    <a:pt x="1885841" y="297140"/>
                  </a:lnTo>
                  <a:lnTo>
                    <a:pt x="1940341" y="304379"/>
                  </a:lnTo>
                  <a:lnTo>
                    <a:pt x="1993486" y="312018"/>
                  </a:lnTo>
                  <a:lnTo>
                    <a:pt x="2045248" y="320051"/>
                  </a:lnTo>
                  <a:lnTo>
                    <a:pt x="2095602" y="328473"/>
                  </a:lnTo>
                  <a:lnTo>
                    <a:pt x="2144522" y="337280"/>
                  </a:lnTo>
                  <a:lnTo>
                    <a:pt x="2191979" y="346466"/>
                  </a:lnTo>
                  <a:lnTo>
                    <a:pt x="2237949" y="356027"/>
                  </a:lnTo>
                  <a:lnTo>
                    <a:pt x="2282404" y="365958"/>
                  </a:lnTo>
                  <a:lnTo>
                    <a:pt x="2325319" y="376254"/>
                  </a:lnTo>
                  <a:lnTo>
                    <a:pt x="2366666" y="386909"/>
                  </a:lnTo>
                  <a:lnTo>
                    <a:pt x="2406419" y="397919"/>
                  </a:lnTo>
                  <a:lnTo>
                    <a:pt x="2444552" y="409279"/>
                  </a:lnTo>
                  <a:lnTo>
                    <a:pt x="2481039" y="420985"/>
                  </a:lnTo>
                  <a:lnTo>
                    <a:pt x="2548965" y="445410"/>
                  </a:lnTo>
                  <a:lnTo>
                    <a:pt x="2580352" y="458121"/>
                  </a:lnTo>
                  <a:lnTo>
                    <a:pt x="2601468" y="467409"/>
                  </a:lnTo>
                </a:path>
                <a:path w="2601595" h="1995170">
                  <a:moveTo>
                    <a:pt x="2601468" y="1465623"/>
                  </a:moveTo>
                  <a:lnTo>
                    <a:pt x="2566451" y="1484091"/>
                  </a:lnTo>
                  <a:lnTo>
                    <a:pt x="2501805" y="1515345"/>
                  </a:lnTo>
                  <a:lnTo>
                    <a:pt x="2431459" y="1546191"/>
                  </a:lnTo>
                  <a:lnTo>
                    <a:pt x="2394204" y="1561445"/>
                  </a:lnTo>
                  <a:lnTo>
                    <a:pt x="2355593" y="1576577"/>
                  </a:lnTo>
                  <a:lnTo>
                    <a:pt x="2315646" y="1591580"/>
                  </a:lnTo>
                  <a:lnTo>
                    <a:pt x="2274388" y="1606447"/>
                  </a:lnTo>
                  <a:lnTo>
                    <a:pt x="2231841" y="1621173"/>
                  </a:lnTo>
                  <a:lnTo>
                    <a:pt x="2188027" y="1635749"/>
                  </a:lnTo>
                  <a:lnTo>
                    <a:pt x="2142969" y="1650170"/>
                  </a:lnTo>
                  <a:lnTo>
                    <a:pt x="2096690" y="1664428"/>
                  </a:lnTo>
                  <a:lnTo>
                    <a:pt x="2049213" y="1678517"/>
                  </a:lnTo>
                  <a:lnTo>
                    <a:pt x="2000560" y="1692430"/>
                  </a:lnTo>
                  <a:lnTo>
                    <a:pt x="1950753" y="1706161"/>
                  </a:lnTo>
                  <a:lnTo>
                    <a:pt x="1899816" y="1719702"/>
                  </a:lnTo>
                  <a:lnTo>
                    <a:pt x="1847772" y="1733048"/>
                  </a:lnTo>
                  <a:lnTo>
                    <a:pt x="1794642" y="1746190"/>
                  </a:lnTo>
                  <a:lnTo>
                    <a:pt x="1740450" y="1759123"/>
                  </a:lnTo>
                  <a:lnTo>
                    <a:pt x="1685218" y="1771840"/>
                  </a:lnTo>
                  <a:lnTo>
                    <a:pt x="1628969" y="1784334"/>
                  </a:lnTo>
                  <a:lnTo>
                    <a:pt x="1571725" y="1796598"/>
                  </a:lnTo>
                  <a:lnTo>
                    <a:pt x="1513510" y="1808625"/>
                  </a:lnTo>
                  <a:lnTo>
                    <a:pt x="1454346" y="1820410"/>
                  </a:lnTo>
                  <a:lnTo>
                    <a:pt x="1394255" y="1831944"/>
                  </a:lnTo>
                  <a:lnTo>
                    <a:pt x="1333261" y="1843222"/>
                  </a:lnTo>
                  <a:lnTo>
                    <a:pt x="1271386" y="1854236"/>
                  </a:lnTo>
                  <a:lnTo>
                    <a:pt x="1208652" y="1864981"/>
                  </a:lnTo>
                  <a:lnTo>
                    <a:pt x="1145083" y="1875448"/>
                  </a:lnTo>
                  <a:lnTo>
                    <a:pt x="1080700" y="1885632"/>
                  </a:lnTo>
                  <a:lnTo>
                    <a:pt x="1015527" y="1895526"/>
                  </a:lnTo>
                  <a:lnTo>
                    <a:pt x="949587" y="1905122"/>
                  </a:lnTo>
                  <a:lnTo>
                    <a:pt x="882902" y="1914415"/>
                  </a:lnTo>
                  <a:lnTo>
                    <a:pt x="815494" y="1923397"/>
                  </a:lnTo>
                  <a:lnTo>
                    <a:pt x="747387" y="1932062"/>
                  </a:lnTo>
                  <a:lnTo>
                    <a:pt x="678602" y="1940403"/>
                  </a:lnTo>
                  <a:lnTo>
                    <a:pt x="609164" y="1948414"/>
                  </a:lnTo>
                  <a:lnTo>
                    <a:pt x="539094" y="1956087"/>
                  </a:lnTo>
                  <a:lnTo>
                    <a:pt x="468415" y="1963416"/>
                  </a:lnTo>
                  <a:lnTo>
                    <a:pt x="397150" y="1970393"/>
                  </a:lnTo>
                  <a:lnTo>
                    <a:pt x="325321" y="1977014"/>
                  </a:lnTo>
                  <a:lnTo>
                    <a:pt x="252951" y="1983270"/>
                  </a:lnTo>
                  <a:lnTo>
                    <a:pt x="180063" y="1989154"/>
                  </a:lnTo>
                  <a:lnTo>
                    <a:pt x="106679" y="1994662"/>
                  </a:lnTo>
                  <a:lnTo>
                    <a:pt x="71120" y="1502537"/>
                  </a:lnTo>
                  <a:lnTo>
                    <a:pt x="144503" y="1497024"/>
                  </a:lnTo>
                  <a:lnTo>
                    <a:pt x="217391" y="1491133"/>
                  </a:lnTo>
                  <a:lnTo>
                    <a:pt x="289761" y="1484871"/>
                  </a:lnTo>
                  <a:lnTo>
                    <a:pt x="361590" y="1478246"/>
                  </a:lnTo>
                  <a:lnTo>
                    <a:pt x="432855" y="1471263"/>
                  </a:lnTo>
                  <a:lnTo>
                    <a:pt x="503534" y="1463929"/>
                  </a:lnTo>
                  <a:lnTo>
                    <a:pt x="573604" y="1456251"/>
                  </a:lnTo>
                  <a:lnTo>
                    <a:pt x="643042" y="1448236"/>
                  </a:lnTo>
                  <a:lnTo>
                    <a:pt x="711827" y="1439891"/>
                  </a:lnTo>
                  <a:lnTo>
                    <a:pt x="779934" y="1431221"/>
                  </a:lnTo>
                  <a:lnTo>
                    <a:pt x="847342" y="1422235"/>
                  </a:lnTo>
                  <a:lnTo>
                    <a:pt x="914027" y="1412938"/>
                  </a:lnTo>
                  <a:lnTo>
                    <a:pt x="979967" y="1403338"/>
                  </a:lnTo>
                  <a:lnTo>
                    <a:pt x="1045140" y="1393441"/>
                  </a:lnTo>
                  <a:lnTo>
                    <a:pt x="1109523" y="1383254"/>
                  </a:lnTo>
                  <a:lnTo>
                    <a:pt x="1173092" y="1372784"/>
                  </a:lnTo>
                  <a:lnTo>
                    <a:pt x="1235826" y="1362036"/>
                  </a:lnTo>
                  <a:lnTo>
                    <a:pt x="1297701" y="1351019"/>
                  </a:lnTo>
                  <a:lnTo>
                    <a:pt x="1358695" y="1339739"/>
                  </a:lnTo>
                  <a:lnTo>
                    <a:pt x="1418786" y="1328202"/>
                  </a:lnTo>
                  <a:lnTo>
                    <a:pt x="1477950" y="1316416"/>
                  </a:lnTo>
                  <a:lnTo>
                    <a:pt x="1536165" y="1304386"/>
                  </a:lnTo>
                  <a:lnTo>
                    <a:pt x="1593409" y="1292120"/>
                  </a:lnTo>
                  <a:lnTo>
                    <a:pt x="1649658" y="1279625"/>
                  </a:lnTo>
                  <a:lnTo>
                    <a:pt x="1704890" y="1266907"/>
                  </a:lnTo>
                  <a:lnTo>
                    <a:pt x="1759082" y="1253973"/>
                  </a:lnTo>
                  <a:lnTo>
                    <a:pt x="1812212" y="1240829"/>
                  </a:lnTo>
                  <a:lnTo>
                    <a:pt x="1864256" y="1227483"/>
                  </a:lnTo>
                  <a:lnTo>
                    <a:pt x="1915193" y="1213941"/>
                  </a:lnTo>
                  <a:lnTo>
                    <a:pt x="1965000" y="1200210"/>
                  </a:lnTo>
                  <a:lnTo>
                    <a:pt x="2013653" y="1186297"/>
                  </a:lnTo>
                  <a:lnTo>
                    <a:pt x="2061130" y="1172208"/>
                  </a:lnTo>
                  <a:lnTo>
                    <a:pt x="2107409" y="1157950"/>
                  </a:lnTo>
                  <a:lnTo>
                    <a:pt x="2152467" y="1143529"/>
                  </a:lnTo>
                  <a:lnTo>
                    <a:pt x="2196281" y="1128954"/>
                  </a:lnTo>
                  <a:lnTo>
                    <a:pt x="2238828" y="1114229"/>
                  </a:lnTo>
                  <a:lnTo>
                    <a:pt x="2280086" y="1099362"/>
                  </a:lnTo>
                  <a:lnTo>
                    <a:pt x="2320033" y="1084361"/>
                  </a:lnTo>
                  <a:lnTo>
                    <a:pt x="2358644" y="1069230"/>
                  </a:lnTo>
                  <a:lnTo>
                    <a:pt x="2395899" y="1053978"/>
                  </a:lnTo>
                  <a:lnTo>
                    <a:pt x="2431773" y="1038611"/>
                  </a:lnTo>
                  <a:lnTo>
                    <a:pt x="2499292" y="1007558"/>
                  </a:lnTo>
                  <a:lnTo>
                    <a:pt x="2561019" y="976125"/>
                  </a:lnTo>
                  <a:lnTo>
                    <a:pt x="2589654" y="960283"/>
                  </a:lnTo>
                  <a:lnTo>
                    <a:pt x="2601468" y="953350"/>
                  </a:lnTo>
                </a:path>
              </a:pathLst>
            </a:custGeom>
            <a:ln w="254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1901951" y="4245990"/>
            <a:ext cx="429704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Ex</a:t>
            </a:r>
            <a:r>
              <a:rPr dirty="0" sz="1400" spc="-1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possible: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7</a:t>
            </a:r>
            <a:r>
              <a:rPr dirty="0" baseline="24691" sz="1350">
                <a:latin typeface="Arial"/>
                <a:cs typeface="Arial"/>
              </a:rPr>
              <a:t>e</a:t>
            </a:r>
            <a:r>
              <a:rPr dirty="0" baseline="24691" sz="1350" spc="202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appui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plus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loin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possible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(et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+</a:t>
            </a:r>
            <a:r>
              <a:rPr dirty="0" sz="1400" spc="-10">
                <a:latin typeface="Arial"/>
                <a:cs typeface="Arial"/>
              </a:rPr>
              <a:t> vite)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233172"/>
            <a:ext cx="10515600" cy="649605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4460"/>
              </a:lnSpc>
            </a:pPr>
            <a:r>
              <a:rPr dirty="0" u="none" sz="4000" b="0">
                <a:latin typeface="Calibri"/>
                <a:cs typeface="Calibri"/>
              </a:rPr>
              <a:t>Quelques</a:t>
            </a:r>
            <a:r>
              <a:rPr dirty="0" u="none" sz="4000" spc="-65" b="0">
                <a:latin typeface="Calibri"/>
                <a:cs typeface="Calibri"/>
              </a:rPr>
              <a:t> </a:t>
            </a:r>
            <a:r>
              <a:rPr dirty="0" u="none" sz="4000" spc="-10" b="0">
                <a:latin typeface="Calibri"/>
                <a:cs typeface="Calibri"/>
              </a:rPr>
              <a:t>définitions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388416" y="766454"/>
            <a:ext cx="11415395" cy="6116955"/>
          </a:xfrm>
          <a:prstGeom prst="rect">
            <a:avLst/>
          </a:prstGeom>
        </p:spPr>
        <p:txBody>
          <a:bodyPr wrap="square" lIns="0" tIns="48894" rIns="0" bIns="0" rtlCol="0" vert="horz">
            <a:spAutoFit/>
          </a:bodyPr>
          <a:lstStyle/>
          <a:p>
            <a:pPr algn="just" marL="239395" indent="-205740">
              <a:lnSpc>
                <a:spcPct val="100000"/>
              </a:lnSpc>
              <a:spcBef>
                <a:spcPts val="384"/>
              </a:spcBef>
              <a:buChar char="▪"/>
              <a:tabLst>
                <a:tab pos="239395" algn="l"/>
              </a:tabLst>
            </a:pP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Combiné</a:t>
            </a:r>
            <a:r>
              <a:rPr dirty="0" u="sng" sz="2400" spc="-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athlétique</a:t>
            </a:r>
            <a:r>
              <a:rPr dirty="0" u="sng" sz="2400" spc="-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spc="-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=</a:t>
            </a:r>
            <a:endParaRPr sz="2400">
              <a:latin typeface="Calibri"/>
              <a:cs typeface="Calibri"/>
            </a:endParaRPr>
          </a:p>
          <a:p>
            <a:pPr algn="just" marL="12700" marR="255270">
              <a:lnSpc>
                <a:spcPct val="70000"/>
              </a:lnSpc>
              <a:spcBef>
                <a:spcPts val="1005"/>
              </a:spcBef>
            </a:pPr>
            <a:r>
              <a:rPr dirty="0" sz="2100">
                <a:latin typeface="Calibri"/>
                <a:cs typeface="Calibri"/>
              </a:rPr>
              <a:t>Culturellement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en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athlétisme: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l’esprit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du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décathlon.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Toutefois,</a:t>
            </a:r>
            <a:r>
              <a:rPr dirty="0" sz="2100" spc="-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on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peut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entendre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«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combiner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»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20">
                <a:latin typeface="Calibri"/>
                <a:cs typeface="Calibri"/>
              </a:rPr>
              <a:t>deux </a:t>
            </a:r>
            <a:r>
              <a:rPr dirty="0" sz="2100">
                <a:latin typeface="Calibri"/>
                <a:cs typeface="Calibri"/>
              </a:rPr>
              <a:t>manières: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au</a:t>
            </a:r>
            <a:r>
              <a:rPr dirty="0" sz="2100" spc="-7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sein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d’une</a:t>
            </a:r>
            <a:r>
              <a:rPr dirty="0" sz="2100" spc="-7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même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épreuve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(triathlon,</a:t>
            </a:r>
            <a:r>
              <a:rPr dirty="0" sz="2100" spc="-6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biathlon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hivernale)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ou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enchaîner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plusieurs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épreuves </a:t>
            </a:r>
            <a:r>
              <a:rPr dirty="0" sz="2100">
                <a:latin typeface="Calibri"/>
                <a:cs typeface="Calibri"/>
              </a:rPr>
              <a:t>différentes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avec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points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ou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des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pénalités…(décathlon,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combiné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nordique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etc…)</a:t>
            </a:r>
            <a:endParaRPr sz="2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2100">
              <a:latin typeface="Calibri"/>
              <a:cs typeface="Calibri"/>
            </a:endParaRPr>
          </a:p>
          <a:p>
            <a:pPr marL="239395" indent="-205740">
              <a:lnSpc>
                <a:spcPct val="100000"/>
              </a:lnSpc>
              <a:spcBef>
                <a:spcPts val="5"/>
              </a:spcBef>
              <a:buChar char="▪"/>
              <a:tabLst>
                <a:tab pos="239395" algn="l"/>
              </a:tabLst>
            </a:pPr>
            <a:r>
              <a:rPr dirty="0" u="sng" sz="24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Athlétisme: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195"/>
              </a:lnSpc>
              <a:spcBef>
                <a:spcPts val="254"/>
              </a:spcBef>
            </a:pPr>
            <a:r>
              <a:rPr dirty="0" sz="2100">
                <a:latin typeface="Calibri"/>
                <a:cs typeface="Calibri"/>
              </a:rPr>
              <a:t>Augmenter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l’espace,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diminuer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temps.</a:t>
            </a:r>
            <a:endParaRPr sz="2100">
              <a:latin typeface="Calibri"/>
              <a:cs typeface="Calibri"/>
            </a:endParaRPr>
          </a:p>
          <a:p>
            <a:pPr marL="12700">
              <a:lnSpc>
                <a:spcPts val="1835"/>
              </a:lnSpc>
            </a:pP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Incidences:</a:t>
            </a:r>
            <a:r>
              <a:rPr dirty="0" sz="1800" spc="-3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le</a:t>
            </a:r>
            <a:r>
              <a:rPr dirty="0" sz="1800" spc="-3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lancer</a:t>
            </a:r>
            <a:r>
              <a:rPr dirty="0" sz="1800" spc="-40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de</a:t>
            </a:r>
            <a:r>
              <a:rPr dirty="0" sz="1800" spc="-2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précision</a:t>
            </a:r>
            <a:r>
              <a:rPr dirty="0" sz="1800" spc="-3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ne</a:t>
            </a:r>
            <a:r>
              <a:rPr dirty="0" sz="1800" spc="-3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rentre</a:t>
            </a:r>
            <a:r>
              <a:rPr dirty="0" sz="1800" spc="-20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pas</a:t>
            </a:r>
            <a:r>
              <a:rPr dirty="0" sz="1800" spc="-30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dans</a:t>
            </a:r>
            <a:r>
              <a:rPr dirty="0" sz="1800" spc="-2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b="1" i="1">
                <a:solidFill>
                  <a:srgbClr val="FF0000"/>
                </a:solidFill>
                <a:latin typeface="Calibri"/>
                <a:cs typeface="Calibri"/>
              </a:rPr>
              <a:t>cette</a:t>
            </a:r>
            <a:r>
              <a:rPr dirty="0" sz="1800" spc="-35" b="1" i="1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dirty="0" sz="1800" spc="-10" b="1" i="1">
                <a:solidFill>
                  <a:srgbClr val="FF0000"/>
                </a:solidFill>
                <a:latin typeface="Calibri"/>
                <a:cs typeface="Calibri"/>
              </a:rPr>
              <a:t>logique.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40"/>
              </a:spcBef>
            </a:pPr>
            <a:endParaRPr sz="1800">
              <a:latin typeface="Calibri"/>
              <a:cs typeface="Calibri"/>
            </a:endParaRPr>
          </a:p>
          <a:p>
            <a:pPr marL="240029" indent="-209550">
              <a:lnSpc>
                <a:spcPct val="100000"/>
              </a:lnSpc>
              <a:buChar char="▪"/>
              <a:tabLst>
                <a:tab pos="240029" algn="l"/>
              </a:tabLst>
            </a:pPr>
            <a:r>
              <a:rPr dirty="0" sz="2100">
                <a:latin typeface="Calibri"/>
                <a:cs typeface="Calibri"/>
              </a:rPr>
              <a:t>Les</a:t>
            </a:r>
            <a:r>
              <a:rPr dirty="0" sz="2100" spc="-1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textes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du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LP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2019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clarifie</a:t>
            </a:r>
            <a:r>
              <a:rPr dirty="0" sz="2100" spc="-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ce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qu’est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le</a:t>
            </a:r>
            <a:r>
              <a:rPr dirty="0" u="sng" sz="2400" spc="-4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CA1</a:t>
            </a:r>
            <a:r>
              <a:rPr dirty="0" u="sng" sz="2400" spc="-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spc="-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55"/>
              </a:spcBef>
            </a:pPr>
            <a:endParaRPr sz="2100">
              <a:latin typeface="Calibri"/>
              <a:cs typeface="Calibri"/>
            </a:endParaRPr>
          </a:p>
          <a:p>
            <a:pPr algn="just" marL="12700" marR="5080" indent="51435">
              <a:lnSpc>
                <a:spcPct val="70000"/>
              </a:lnSpc>
            </a:pPr>
            <a:r>
              <a:rPr dirty="0" sz="2100" b="1">
                <a:latin typeface="Calibri"/>
                <a:cs typeface="Calibri"/>
              </a:rPr>
              <a:t>Réaliser</a:t>
            </a:r>
            <a:r>
              <a:rPr dirty="0" sz="2100" spc="509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sa</a:t>
            </a:r>
            <a:r>
              <a:rPr dirty="0" sz="2100" spc="49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performance</a:t>
            </a:r>
            <a:r>
              <a:rPr dirty="0" sz="2100" spc="51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motrice</a:t>
            </a:r>
            <a:r>
              <a:rPr dirty="0" sz="2100" spc="50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maximale,</a:t>
            </a:r>
            <a:r>
              <a:rPr dirty="0" sz="2100" spc="50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mesurable</a:t>
            </a:r>
            <a:r>
              <a:rPr dirty="0" sz="2100" spc="509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à</a:t>
            </a:r>
            <a:r>
              <a:rPr dirty="0" sz="2100" spc="49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une</a:t>
            </a:r>
            <a:r>
              <a:rPr dirty="0" sz="2100" spc="50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échéance</a:t>
            </a:r>
            <a:r>
              <a:rPr dirty="0" sz="2100" spc="49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donnée</a:t>
            </a:r>
            <a:r>
              <a:rPr dirty="0" sz="2100">
                <a:latin typeface="Calibri"/>
                <a:cs typeface="Calibri"/>
              </a:rPr>
              <a:t>.</a:t>
            </a:r>
            <a:r>
              <a:rPr dirty="0" sz="2100" spc="50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Dans</a:t>
            </a:r>
            <a:r>
              <a:rPr dirty="0" sz="2100" spc="50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ce</a:t>
            </a:r>
            <a:r>
              <a:rPr dirty="0" sz="2100" spc="50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champ </a:t>
            </a:r>
            <a:r>
              <a:rPr dirty="0" sz="2100">
                <a:latin typeface="Calibri"/>
                <a:cs typeface="Calibri"/>
              </a:rPr>
              <a:t>d’apprentissage,</a:t>
            </a:r>
            <a:r>
              <a:rPr dirty="0" sz="2100" spc="75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l’élève</a:t>
            </a:r>
            <a:r>
              <a:rPr dirty="0" sz="2100" spc="80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cherche</a:t>
            </a:r>
            <a:r>
              <a:rPr dirty="0" sz="2100" spc="80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à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mobiliser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au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mieux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ses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ressources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pour</a:t>
            </a:r>
            <a:r>
              <a:rPr dirty="0" sz="2100" spc="70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réaliser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b="1">
                <a:latin typeface="Calibri"/>
                <a:cs typeface="Calibri"/>
              </a:rPr>
              <a:t>la</a:t>
            </a:r>
            <a:r>
              <a:rPr dirty="0" sz="2100" spc="75" b="1">
                <a:latin typeface="Calibri"/>
                <a:cs typeface="Calibri"/>
              </a:rPr>
              <a:t>  </a:t>
            </a:r>
            <a:r>
              <a:rPr dirty="0" sz="2100" spc="-10" b="1">
                <a:latin typeface="Calibri"/>
                <a:cs typeface="Calibri"/>
              </a:rPr>
              <a:t>meilleure </a:t>
            </a:r>
            <a:r>
              <a:rPr dirty="0" sz="2100" b="1">
                <a:latin typeface="Calibri"/>
                <a:cs typeface="Calibri"/>
              </a:rPr>
              <a:t>performance</a:t>
            </a:r>
            <a:r>
              <a:rPr dirty="0" sz="2100" spc="-3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possible,</a:t>
            </a:r>
            <a:r>
              <a:rPr dirty="0" sz="2100" spc="-6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pour</a:t>
            </a:r>
            <a:r>
              <a:rPr dirty="0" sz="2100" spc="-4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établir</a:t>
            </a:r>
            <a:r>
              <a:rPr dirty="0" sz="2100" spc="-5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et</a:t>
            </a:r>
            <a:r>
              <a:rPr dirty="0" sz="2100" spc="-4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dépasser</a:t>
            </a:r>
            <a:r>
              <a:rPr dirty="0" sz="2100" spc="-2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un</a:t>
            </a:r>
            <a:r>
              <a:rPr dirty="0" sz="2100" spc="-5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record</a:t>
            </a:r>
            <a:r>
              <a:rPr dirty="0" sz="2100" spc="-40" b="1">
                <a:latin typeface="Calibri"/>
                <a:cs typeface="Calibri"/>
              </a:rPr>
              <a:t> </a:t>
            </a:r>
            <a:r>
              <a:rPr dirty="0" sz="2100" spc="-10" b="1">
                <a:latin typeface="Calibri"/>
                <a:cs typeface="Calibri"/>
              </a:rPr>
              <a:t>personnel</a:t>
            </a:r>
            <a:r>
              <a:rPr dirty="0" sz="2100" spc="-10">
                <a:latin typeface="Calibri"/>
                <a:cs typeface="Calibri"/>
              </a:rPr>
              <a:t>.</a:t>
            </a:r>
            <a:endParaRPr sz="2100">
              <a:latin typeface="Calibri"/>
              <a:cs typeface="Calibri"/>
            </a:endParaRPr>
          </a:p>
          <a:p>
            <a:pPr algn="just" marL="12700" marR="5080">
              <a:lnSpc>
                <a:spcPct val="70000"/>
              </a:lnSpc>
              <a:spcBef>
                <a:spcPts val="1000"/>
              </a:spcBef>
            </a:pPr>
            <a:r>
              <a:rPr dirty="0" sz="2100">
                <a:latin typeface="Calibri"/>
                <a:cs typeface="Calibri"/>
              </a:rPr>
              <a:t>Exemples</a:t>
            </a:r>
            <a:r>
              <a:rPr dirty="0" sz="2100" spc="28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d’APSA</a:t>
            </a:r>
            <a:r>
              <a:rPr dirty="0" sz="2100" spc="29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mobilisables</a:t>
            </a:r>
            <a:r>
              <a:rPr dirty="0" sz="2100" spc="28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pour</a:t>
            </a:r>
            <a:r>
              <a:rPr dirty="0" sz="2100" spc="28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ce</a:t>
            </a:r>
            <a:r>
              <a:rPr dirty="0" sz="2100" spc="29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champ</a:t>
            </a:r>
            <a:r>
              <a:rPr dirty="0" sz="2100" spc="28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d’apprentissage</a:t>
            </a:r>
            <a:r>
              <a:rPr dirty="0" sz="2100" spc="28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:</a:t>
            </a:r>
            <a:r>
              <a:rPr dirty="0" sz="2100" spc="29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athlétisme,</a:t>
            </a:r>
            <a:r>
              <a:rPr dirty="0" sz="2100" spc="29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biathlon,</a:t>
            </a:r>
            <a:r>
              <a:rPr dirty="0" sz="2100" spc="28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cross,</a:t>
            </a:r>
            <a:r>
              <a:rPr dirty="0" sz="2100" spc="29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épreuves </a:t>
            </a:r>
            <a:r>
              <a:rPr dirty="0" sz="2100">
                <a:latin typeface="Calibri"/>
                <a:cs typeface="Calibri"/>
              </a:rPr>
              <a:t>athlétiques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combinées,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natation</a:t>
            </a:r>
            <a:r>
              <a:rPr dirty="0" sz="2100" spc="-8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vitesse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et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distance…</a:t>
            </a:r>
            <a:endParaRPr sz="2100">
              <a:latin typeface="Calibri"/>
              <a:cs typeface="Calibri"/>
            </a:endParaRPr>
          </a:p>
          <a:p>
            <a:pPr marL="12700" marR="182880">
              <a:lnSpc>
                <a:spcPct val="70000"/>
              </a:lnSpc>
              <a:spcBef>
                <a:spcPts val="1005"/>
              </a:spcBef>
            </a:pPr>
            <a:r>
              <a:rPr dirty="0" sz="2100">
                <a:latin typeface="Calibri"/>
                <a:cs typeface="Calibri"/>
              </a:rPr>
              <a:t>Modalités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pratique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possibles</a:t>
            </a:r>
            <a:r>
              <a:rPr dirty="0" sz="2100" spc="-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: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l’élève</a:t>
            </a:r>
            <a:r>
              <a:rPr dirty="0" sz="2100" spc="-1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peut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s’engager</a:t>
            </a:r>
            <a:r>
              <a:rPr dirty="0" sz="2100" spc="-2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dans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une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pratique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dont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but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est</a:t>
            </a:r>
            <a:r>
              <a:rPr dirty="0" sz="2100" spc="-3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la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production </a:t>
            </a:r>
            <a:r>
              <a:rPr dirty="0" sz="2100">
                <a:latin typeface="Calibri"/>
                <a:cs typeface="Calibri"/>
              </a:rPr>
              <a:t>d’une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performance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mesurée,</a:t>
            </a:r>
            <a:r>
              <a:rPr dirty="0" sz="2100" spc="-1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le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gain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d’une</a:t>
            </a:r>
            <a:r>
              <a:rPr dirty="0" sz="2100" spc="-5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épreuve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ou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la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recherche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d’un</a:t>
            </a:r>
            <a:r>
              <a:rPr dirty="0" sz="2100" spc="-6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dépassement</a:t>
            </a:r>
            <a:r>
              <a:rPr dirty="0" sz="2100" spc="-4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de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soi.</a:t>
            </a:r>
            <a:r>
              <a:rPr dirty="0" sz="2100" spc="-25">
                <a:latin typeface="Calibri"/>
                <a:cs typeface="Calibri"/>
              </a:rPr>
              <a:t> Les </a:t>
            </a:r>
            <a:r>
              <a:rPr dirty="0" sz="2100">
                <a:latin typeface="Calibri"/>
                <a:cs typeface="Calibri"/>
              </a:rPr>
              <a:t>épreuves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proposées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peuvent</a:t>
            </a:r>
            <a:r>
              <a:rPr dirty="0" sz="2100" spc="-4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être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combinées,</a:t>
            </a:r>
            <a:r>
              <a:rPr dirty="0" sz="2100" spc="-35">
                <a:latin typeface="Calibri"/>
                <a:cs typeface="Calibri"/>
              </a:rPr>
              <a:t> </a:t>
            </a:r>
            <a:r>
              <a:rPr dirty="0" sz="2100" spc="-10">
                <a:latin typeface="Calibri"/>
                <a:cs typeface="Calibri"/>
              </a:rPr>
              <a:t>individuelles</a:t>
            </a:r>
            <a:r>
              <a:rPr dirty="0" sz="2100" spc="-2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ou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par</a:t>
            </a:r>
            <a:r>
              <a:rPr dirty="0" sz="2100" spc="-50">
                <a:latin typeface="Calibri"/>
                <a:cs typeface="Calibri"/>
              </a:rPr>
              <a:t> </a:t>
            </a:r>
            <a:r>
              <a:rPr dirty="0" sz="2100">
                <a:latin typeface="Calibri"/>
                <a:cs typeface="Calibri"/>
              </a:rPr>
              <a:t>équipe</a:t>
            </a:r>
            <a:r>
              <a:rPr dirty="0" sz="2100" b="1">
                <a:latin typeface="Calibri"/>
                <a:cs typeface="Calibri"/>
              </a:rPr>
              <a:t>.</a:t>
            </a:r>
            <a:r>
              <a:rPr dirty="0" sz="2100" spc="-4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L’intention</a:t>
            </a:r>
            <a:r>
              <a:rPr dirty="0" sz="2100" spc="-7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principale</a:t>
            </a:r>
            <a:r>
              <a:rPr dirty="0" sz="2100" spc="-50" b="1">
                <a:latin typeface="Calibri"/>
                <a:cs typeface="Calibri"/>
              </a:rPr>
              <a:t> </a:t>
            </a:r>
            <a:r>
              <a:rPr dirty="0" sz="2100" spc="-25" b="1">
                <a:latin typeface="Calibri"/>
                <a:cs typeface="Calibri"/>
              </a:rPr>
              <a:t>de </a:t>
            </a:r>
            <a:r>
              <a:rPr dirty="0" sz="2100" b="1">
                <a:latin typeface="Calibri"/>
                <a:cs typeface="Calibri"/>
              </a:rPr>
              <a:t>l’élève</a:t>
            </a:r>
            <a:r>
              <a:rPr dirty="0" sz="2100" spc="-5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est</a:t>
            </a:r>
            <a:r>
              <a:rPr dirty="0" sz="2100" spc="-4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la</a:t>
            </a:r>
            <a:r>
              <a:rPr dirty="0" sz="2100" spc="-4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mobilisation</a:t>
            </a:r>
            <a:r>
              <a:rPr dirty="0" sz="2100" spc="-6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maximale</a:t>
            </a:r>
            <a:r>
              <a:rPr dirty="0" sz="2100" spc="-2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de</a:t>
            </a:r>
            <a:r>
              <a:rPr dirty="0" sz="2100" spc="-5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ses</a:t>
            </a:r>
            <a:r>
              <a:rPr dirty="0" sz="2100" spc="-4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ressources</a:t>
            </a:r>
            <a:r>
              <a:rPr dirty="0" sz="2100" spc="-3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pour</a:t>
            </a:r>
            <a:r>
              <a:rPr dirty="0" sz="2100" spc="-5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produire</a:t>
            </a:r>
            <a:r>
              <a:rPr dirty="0" sz="2100" spc="-4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sa</a:t>
            </a:r>
            <a:r>
              <a:rPr dirty="0" sz="2100" spc="-4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meilleure</a:t>
            </a:r>
            <a:r>
              <a:rPr dirty="0" sz="2100" spc="-40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performance</a:t>
            </a:r>
            <a:r>
              <a:rPr dirty="0" sz="2100" spc="-25" b="1">
                <a:latin typeface="Calibri"/>
                <a:cs typeface="Calibri"/>
              </a:rPr>
              <a:t> </a:t>
            </a:r>
            <a:r>
              <a:rPr dirty="0" sz="2100" b="1">
                <a:latin typeface="Calibri"/>
                <a:cs typeface="Calibri"/>
              </a:rPr>
              <a:t>à</a:t>
            </a:r>
            <a:r>
              <a:rPr dirty="0" sz="2100" spc="-45" b="1">
                <a:latin typeface="Calibri"/>
                <a:cs typeface="Calibri"/>
              </a:rPr>
              <a:t> </a:t>
            </a:r>
            <a:r>
              <a:rPr dirty="0" sz="2100" spc="-25" b="1">
                <a:latin typeface="Calibri"/>
                <a:cs typeface="Calibri"/>
              </a:rPr>
              <a:t>une </a:t>
            </a:r>
            <a:r>
              <a:rPr dirty="0" sz="2100" b="1">
                <a:latin typeface="Calibri"/>
                <a:cs typeface="Calibri"/>
              </a:rPr>
              <a:t>échéance</a:t>
            </a:r>
            <a:r>
              <a:rPr dirty="0" sz="2100" spc="-65" b="1">
                <a:latin typeface="Calibri"/>
                <a:cs typeface="Calibri"/>
              </a:rPr>
              <a:t> </a:t>
            </a:r>
            <a:r>
              <a:rPr dirty="0" sz="2100" spc="-10" b="1">
                <a:latin typeface="Calibri"/>
                <a:cs typeface="Calibri"/>
              </a:rPr>
              <a:t>donnée.</a:t>
            </a:r>
            <a:endParaRPr sz="2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6637781" y="478993"/>
            <a:ext cx="4727575" cy="880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début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juste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avec</a:t>
            </a:r>
            <a:r>
              <a:rPr dirty="0" sz="1400" spc="-1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bloc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avant.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Blocs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avant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pas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trop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 spc="-20">
                <a:latin typeface="Arial"/>
                <a:cs typeface="Arial"/>
              </a:rPr>
              <a:t>près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ligne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car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sinon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redressement</a:t>
            </a:r>
            <a:r>
              <a:rPr dirty="0" sz="1400" spc="-6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précoce.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Classiquement </a:t>
            </a:r>
            <a:r>
              <a:rPr dirty="0" sz="1400">
                <a:latin typeface="Arial"/>
                <a:cs typeface="Arial"/>
              </a:rPr>
              <a:t>2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pieds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ligne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(ou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genou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+5cm).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Bloc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arrière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3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pieds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 spc="-25">
                <a:latin typeface="Arial"/>
                <a:cs typeface="Arial"/>
              </a:rPr>
              <a:t>la </a:t>
            </a:r>
            <a:r>
              <a:rPr dirty="0" sz="1400" spc="-10">
                <a:latin typeface="Arial"/>
                <a:cs typeface="Arial"/>
              </a:rPr>
              <a:t>ligne.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652" y="0"/>
            <a:ext cx="5715000" cy="3816096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32676" y="2369820"/>
            <a:ext cx="4712208" cy="4352544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343001" y="6147917"/>
            <a:ext cx="5681980" cy="453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niveau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l’angle,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plus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je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ferme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plus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je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mets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tension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mollet.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 spc="-25">
                <a:latin typeface="Arial"/>
                <a:cs typeface="Arial"/>
              </a:rPr>
              <a:t>Pro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400">
                <a:latin typeface="Arial"/>
                <a:cs typeface="Arial"/>
              </a:rPr>
              <a:t>presque</a:t>
            </a:r>
            <a:r>
              <a:rPr dirty="0" sz="1400" spc="-6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90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degrés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devant,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120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derrière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46759" rIns="0" bIns="0" rtlCol="0" vert="horz">
            <a:spAutoFit/>
          </a:bodyPr>
          <a:lstStyle/>
          <a:p>
            <a:pPr marL="353695">
              <a:lnSpc>
                <a:spcPct val="100000"/>
              </a:lnSpc>
              <a:spcBef>
                <a:spcPts val="105"/>
              </a:spcBef>
            </a:pPr>
            <a:r>
              <a:rPr dirty="0" u="none" sz="2000">
                <a:latin typeface="Arial"/>
                <a:cs typeface="Arial"/>
              </a:rPr>
              <a:t>Passage</a:t>
            </a:r>
            <a:r>
              <a:rPr dirty="0" u="none" sz="2000" spc="-35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d’antéversion</a:t>
            </a:r>
            <a:r>
              <a:rPr dirty="0" u="none" sz="2000" spc="-35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à</a:t>
            </a:r>
            <a:r>
              <a:rPr dirty="0" u="none" sz="2000" spc="-15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rétroversion.</a:t>
            </a:r>
            <a:r>
              <a:rPr dirty="0" u="none" sz="2000" spc="-55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On</a:t>
            </a:r>
            <a:r>
              <a:rPr dirty="0" u="none" sz="2000" spc="-30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sort</a:t>
            </a:r>
            <a:r>
              <a:rPr dirty="0" u="none" sz="2000" spc="-30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des</a:t>
            </a:r>
            <a:r>
              <a:rPr dirty="0" u="none" sz="2000" spc="-30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starts</a:t>
            </a:r>
            <a:r>
              <a:rPr dirty="0" u="none" sz="2000" spc="-55">
                <a:latin typeface="Arial"/>
                <a:cs typeface="Arial"/>
              </a:rPr>
              <a:t> </a:t>
            </a:r>
            <a:r>
              <a:rPr dirty="0" u="none" sz="2000">
                <a:latin typeface="Arial"/>
                <a:cs typeface="Arial"/>
              </a:rPr>
              <a:t>en</a:t>
            </a:r>
            <a:r>
              <a:rPr dirty="0" u="none" sz="2000" spc="-15">
                <a:latin typeface="Arial"/>
                <a:cs typeface="Arial"/>
              </a:rPr>
              <a:t> </a:t>
            </a:r>
            <a:r>
              <a:rPr dirty="0" u="none" sz="2000" spc="-10">
                <a:latin typeface="Arial"/>
                <a:cs typeface="Arial"/>
              </a:rPr>
              <a:t>rétro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1759" y="2854451"/>
            <a:ext cx="2767584" cy="3162300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1868423" y="2004314"/>
            <a:ext cx="5197475" cy="4183379"/>
            <a:chOff x="1868423" y="2004314"/>
            <a:chExt cx="5197475" cy="4183379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68423" y="2566416"/>
              <a:ext cx="3323844" cy="3621024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5428233" y="2017014"/>
              <a:ext cx="1624965" cy="550545"/>
            </a:xfrm>
            <a:custGeom>
              <a:avLst/>
              <a:gdLst/>
              <a:ahLst/>
              <a:cxnLst/>
              <a:rect l="l" t="t" r="r" b="b"/>
              <a:pathLst>
                <a:path w="1624965" h="550544">
                  <a:moveTo>
                    <a:pt x="137540" y="0"/>
                  </a:moveTo>
                  <a:lnTo>
                    <a:pt x="0" y="0"/>
                  </a:lnTo>
                  <a:lnTo>
                    <a:pt x="64371" y="526"/>
                  </a:lnTo>
                  <a:lnTo>
                    <a:pt x="128148" y="2092"/>
                  </a:lnTo>
                  <a:lnTo>
                    <a:pt x="191264" y="4679"/>
                  </a:lnTo>
                  <a:lnTo>
                    <a:pt x="253650" y="8267"/>
                  </a:lnTo>
                  <a:lnTo>
                    <a:pt x="315241" y="12837"/>
                  </a:lnTo>
                  <a:lnTo>
                    <a:pt x="375970" y="18369"/>
                  </a:lnTo>
                  <a:lnTo>
                    <a:pt x="435770" y="24844"/>
                  </a:lnTo>
                  <a:lnTo>
                    <a:pt x="494574" y="32242"/>
                  </a:lnTo>
                  <a:lnTo>
                    <a:pt x="552315" y="40544"/>
                  </a:lnTo>
                  <a:lnTo>
                    <a:pt x="608927" y="49731"/>
                  </a:lnTo>
                  <a:lnTo>
                    <a:pt x="664342" y="59783"/>
                  </a:lnTo>
                  <a:lnTo>
                    <a:pt x="718494" y="70681"/>
                  </a:lnTo>
                  <a:lnTo>
                    <a:pt x="771315" y="82406"/>
                  </a:lnTo>
                  <a:lnTo>
                    <a:pt x="822740" y="94937"/>
                  </a:lnTo>
                  <a:lnTo>
                    <a:pt x="872701" y="108256"/>
                  </a:lnTo>
                  <a:lnTo>
                    <a:pt x="921131" y="122343"/>
                  </a:lnTo>
                  <a:lnTo>
                    <a:pt x="967964" y="137178"/>
                  </a:lnTo>
                  <a:lnTo>
                    <a:pt x="1013133" y="152743"/>
                  </a:lnTo>
                  <a:lnTo>
                    <a:pt x="1056570" y="169018"/>
                  </a:lnTo>
                  <a:lnTo>
                    <a:pt x="1098210" y="185984"/>
                  </a:lnTo>
                  <a:lnTo>
                    <a:pt x="1137984" y="203620"/>
                  </a:lnTo>
                  <a:lnTo>
                    <a:pt x="1175827" y="221908"/>
                  </a:lnTo>
                  <a:lnTo>
                    <a:pt x="1211672" y="240829"/>
                  </a:lnTo>
                  <a:lnTo>
                    <a:pt x="1245451" y="260362"/>
                  </a:lnTo>
                  <a:lnTo>
                    <a:pt x="1306546" y="301189"/>
                  </a:lnTo>
                  <a:lnTo>
                    <a:pt x="1358578" y="344235"/>
                  </a:lnTo>
                  <a:lnTo>
                    <a:pt x="1401012" y="389343"/>
                  </a:lnTo>
                  <a:lnTo>
                    <a:pt x="1418463" y="412623"/>
                  </a:lnTo>
                  <a:lnTo>
                    <a:pt x="1349756" y="412623"/>
                  </a:lnTo>
                  <a:lnTo>
                    <a:pt x="1533779" y="550163"/>
                  </a:lnTo>
                  <a:lnTo>
                    <a:pt x="1624838" y="412623"/>
                  </a:lnTo>
                  <a:lnTo>
                    <a:pt x="1556004" y="412623"/>
                  </a:lnTo>
                  <a:lnTo>
                    <a:pt x="1538553" y="389343"/>
                  </a:lnTo>
                  <a:lnTo>
                    <a:pt x="1496119" y="344235"/>
                  </a:lnTo>
                  <a:lnTo>
                    <a:pt x="1444087" y="301189"/>
                  </a:lnTo>
                  <a:lnTo>
                    <a:pt x="1382992" y="260362"/>
                  </a:lnTo>
                  <a:lnTo>
                    <a:pt x="1349213" y="240829"/>
                  </a:lnTo>
                  <a:lnTo>
                    <a:pt x="1313368" y="221908"/>
                  </a:lnTo>
                  <a:lnTo>
                    <a:pt x="1275525" y="203620"/>
                  </a:lnTo>
                  <a:lnTo>
                    <a:pt x="1235751" y="185984"/>
                  </a:lnTo>
                  <a:lnTo>
                    <a:pt x="1194111" y="169018"/>
                  </a:lnTo>
                  <a:lnTo>
                    <a:pt x="1150674" y="152743"/>
                  </a:lnTo>
                  <a:lnTo>
                    <a:pt x="1105505" y="137178"/>
                  </a:lnTo>
                  <a:lnTo>
                    <a:pt x="1058672" y="122343"/>
                  </a:lnTo>
                  <a:lnTo>
                    <a:pt x="1010242" y="108256"/>
                  </a:lnTo>
                  <a:lnTo>
                    <a:pt x="960281" y="94937"/>
                  </a:lnTo>
                  <a:lnTo>
                    <a:pt x="908856" y="82406"/>
                  </a:lnTo>
                  <a:lnTo>
                    <a:pt x="856035" y="70681"/>
                  </a:lnTo>
                  <a:lnTo>
                    <a:pt x="801883" y="59783"/>
                  </a:lnTo>
                  <a:lnTo>
                    <a:pt x="746468" y="49731"/>
                  </a:lnTo>
                  <a:lnTo>
                    <a:pt x="689856" y="40544"/>
                  </a:lnTo>
                  <a:lnTo>
                    <a:pt x="632115" y="32242"/>
                  </a:lnTo>
                  <a:lnTo>
                    <a:pt x="573311" y="24844"/>
                  </a:lnTo>
                  <a:lnTo>
                    <a:pt x="513511" y="18369"/>
                  </a:lnTo>
                  <a:lnTo>
                    <a:pt x="452782" y="12837"/>
                  </a:lnTo>
                  <a:lnTo>
                    <a:pt x="391191" y="8267"/>
                  </a:lnTo>
                  <a:lnTo>
                    <a:pt x="328805" y="4679"/>
                  </a:lnTo>
                  <a:lnTo>
                    <a:pt x="265689" y="2092"/>
                  </a:lnTo>
                  <a:lnTo>
                    <a:pt x="201912" y="526"/>
                  </a:lnTo>
                  <a:lnTo>
                    <a:pt x="137540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3963161" y="2017014"/>
              <a:ext cx="1534160" cy="550545"/>
            </a:xfrm>
            <a:custGeom>
              <a:avLst/>
              <a:gdLst/>
              <a:ahLst/>
              <a:cxnLst/>
              <a:rect l="l" t="t" r="r" b="b"/>
              <a:pathLst>
                <a:path w="1534160" h="550544">
                  <a:moveTo>
                    <a:pt x="1465072" y="0"/>
                  </a:moveTo>
                  <a:lnTo>
                    <a:pt x="1398010" y="566"/>
                  </a:lnTo>
                  <a:lnTo>
                    <a:pt x="1331723" y="2248"/>
                  </a:lnTo>
                  <a:lnTo>
                    <a:pt x="1266274" y="5023"/>
                  </a:lnTo>
                  <a:lnTo>
                    <a:pt x="1201728" y="8865"/>
                  </a:lnTo>
                  <a:lnTo>
                    <a:pt x="1138150" y="13751"/>
                  </a:lnTo>
                  <a:lnTo>
                    <a:pt x="1075604" y="19656"/>
                  </a:lnTo>
                  <a:lnTo>
                    <a:pt x="1014155" y="26556"/>
                  </a:lnTo>
                  <a:lnTo>
                    <a:pt x="953868" y="34426"/>
                  </a:lnTo>
                  <a:lnTo>
                    <a:pt x="894808" y="43243"/>
                  </a:lnTo>
                  <a:lnTo>
                    <a:pt x="837038" y="52981"/>
                  </a:lnTo>
                  <a:lnTo>
                    <a:pt x="780624" y="63618"/>
                  </a:lnTo>
                  <a:lnTo>
                    <a:pt x="725630" y="75127"/>
                  </a:lnTo>
                  <a:lnTo>
                    <a:pt x="672122" y="87486"/>
                  </a:lnTo>
                  <a:lnTo>
                    <a:pt x="620163" y="100669"/>
                  </a:lnTo>
                  <a:lnTo>
                    <a:pt x="569818" y="114652"/>
                  </a:lnTo>
                  <a:lnTo>
                    <a:pt x="521152" y="129412"/>
                  </a:lnTo>
                  <a:lnTo>
                    <a:pt x="474230" y="144923"/>
                  </a:lnTo>
                  <a:lnTo>
                    <a:pt x="429117" y="161163"/>
                  </a:lnTo>
                  <a:lnTo>
                    <a:pt x="385876" y="178105"/>
                  </a:lnTo>
                  <a:lnTo>
                    <a:pt x="344573" y="195726"/>
                  </a:lnTo>
                  <a:lnTo>
                    <a:pt x="305272" y="214002"/>
                  </a:lnTo>
                  <a:lnTo>
                    <a:pt x="268038" y="232908"/>
                  </a:lnTo>
                  <a:lnTo>
                    <a:pt x="232935" y="252420"/>
                  </a:lnTo>
                  <a:lnTo>
                    <a:pt x="200029" y="272513"/>
                  </a:lnTo>
                  <a:lnTo>
                    <a:pt x="141064" y="314349"/>
                  </a:lnTo>
                  <a:lnTo>
                    <a:pt x="91660" y="358219"/>
                  </a:lnTo>
                  <a:lnTo>
                    <a:pt x="52335" y="403930"/>
                  </a:lnTo>
                  <a:lnTo>
                    <a:pt x="23604" y="451287"/>
                  </a:lnTo>
                  <a:lnTo>
                    <a:pt x="5987" y="500097"/>
                  </a:lnTo>
                  <a:lnTo>
                    <a:pt x="0" y="550163"/>
                  </a:lnTo>
                  <a:lnTo>
                    <a:pt x="137540" y="550163"/>
                  </a:lnTo>
                  <a:lnTo>
                    <a:pt x="139125" y="524383"/>
                  </a:lnTo>
                  <a:lnTo>
                    <a:pt x="143831" y="498898"/>
                  </a:lnTo>
                  <a:lnTo>
                    <a:pt x="162339" y="448921"/>
                  </a:lnTo>
                  <a:lnTo>
                    <a:pt x="192516" y="400448"/>
                  </a:lnTo>
                  <a:lnTo>
                    <a:pt x="233815" y="353696"/>
                  </a:lnTo>
                  <a:lnTo>
                    <a:pt x="285690" y="308880"/>
                  </a:lnTo>
                  <a:lnTo>
                    <a:pt x="347591" y="266216"/>
                  </a:lnTo>
                  <a:lnTo>
                    <a:pt x="382131" y="245758"/>
                  </a:lnTo>
                  <a:lnTo>
                    <a:pt x="418973" y="225920"/>
                  </a:lnTo>
                  <a:lnTo>
                    <a:pt x="458047" y="206727"/>
                  </a:lnTo>
                  <a:lnTo>
                    <a:pt x="499287" y="188206"/>
                  </a:lnTo>
                  <a:lnTo>
                    <a:pt x="542623" y="170386"/>
                  </a:lnTo>
                  <a:lnTo>
                    <a:pt x="587987" y="153292"/>
                  </a:lnTo>
                  <a:lnTo>
                    <a:pt x="635310" y="136952"/>
                  </a:lnTo>
                  <a:lnTo>
                    <a:pt x="684525" y="121393"/>
                  </a:lnTo>
                  <a:lnTo>
                    <a:pt x="735562" y="106641"/>
                  </a:lnTo>
                  <a:lnTo>
                    <a:pt x="788353" y="92724"/>
                  </a:lnTo>
                  <a:lnTo>
                    <a:pt x="842830" y="79669"/>
                  </a:lnTo>
                  <a:lnTo>
                    <a:pt x="898925" y="67502"/>
                  </a:lnTo>
                  <a:lnTo>
                    <a:pt x="956569" y="56250"/>
                  </a:lnTo>
                  <a:lnTo>
                    <a:pt x="1015693" y="45941"/>
                  </a:lnTo>
                  <a:lnTo>
                    <a:pt x="1076230" y="36602"/>
                  </a:lnTo>
                  <a:lnTo>
                    <a:pt x="1138110" y="28258"/>
                  </a:lnTo>
                  <a:lnTo>
                    <a:pt x="1201265" y="20939"/>
                  </a:lnTo>
                  <a:lnTo>
                    <a:pt x="1265628" y="14669"/>
                  </a:lnTo>
                  <a:lnTo>
                    <a:pt x="1331129" y="9477"/>
                  </a:lnTo>
                  <a:lnTo>
                    <a:pt x="1397700" y="5389"/>
                  </a:lnTo>
                  <a:lnTo>
                    <a:pt x="1465273" y="2433"/>
                  </a:lnTo>
                  <a:lnTo>
                    <a:pt x="1533778" y="635"/>
                  </a:lnTo>
                  <a:lnTo>
                    <a:pt x="1465072" y="0"/>
                  </a:lnTo>
                  <a:close/>
                </a:path>
              </a:pathLst>
            </a:custGeom>
            <a:solidFill>
              <a:srgbClr val="375C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3963161" y="2017014"/>
              <a:ext cx="3089910" cy="550545"/>
            </a:xfrm>
            <a:custGeom>
              <a:avLst/>
              <a:gdLst/>
              <a:ahLst/>
              <a:cxnLst/>
              <a:rect l="l" t="t" r="r" b="b"/>
              <a:pathLst>
                <a:path w="3089909" h="550544">
                  <a:moveTo>
                    <a:pt x="1533778" y="635"/>
                  </a:moveTo>
                  <a:lnTo>
                    <a:pt x="1465273" y="2433"/>
                  </a:lnTo>
                  <a:lnTo>
                    <a:pt x="1397700" y="5389"/>
                  </a:lnTo>
                  <a:lnTo>
                    <a:pt x="1331129" y="9477"/>
                  </a:lnTo>
                  <a:lnTo>
                    <a:pt x="1265628" y="14669"/>
                  </a:lnTo>
                  <a:lnTo>
                    <a:pt x="1201265" y="20939"/>
                  </a:lnTo>
                  <a:lnTo>
                    <a:pt x="1138110" y="28258"/>
                  </a:lnTo>
                  <a:lnTo>
                    <a:pt x="1076230" y="36602"/>
                  </a:lnTo>
                  <a:lnTo>
                    <a:pt x="1015693" y="45941"/>
                  </a:lnTo>
                  <a:lnTo>
                    <a:pt x="956569" y="56250"/>
                  </a:lnTo>
                  <a:lnTo>
                    <a:pt x="898925" y="67502"/>
                  </a:lnTo>
                  <a:lnTo>
                    <a:pt x="842830" y="79669"/>
                  </a:lnTo>
                  <a:lnTo>
                    <a:pt x="788353" y="92724"/>
                  </a:lnTo>
                  <a:lnTo>
                    <a:pt x="735562" y="106641"/>
                  </a:lnTo>
                  <a:lnTo>
                    <a:pt x="684525" y="121393"/>
                  </a:lnTo>
                  <a:lnTo>
                    <a:pt x="635310" y="136952"/>
                  </a:lnTo>
                  <a:lnTo>
                    <a:pt x="587987" y="153292"/>
                  </a:lnTo>
                  <a:lnTo>
                    <a:pt x="542623" y="170386"/>
                  </a:lnTo>
                  <a:lnTo>
                    <a:pt x="499287" y="188206"/>
                  </a:lnTo>
                  <a:lnTo>
                    <a:pt x="458047" y="206727"/>
                  </a:lnTo>
                  <a:lnTo>
                    <a:pt x="418973" y="225920"/>
                  </a:lnTo>
                  <a:lnTo>
                    <a:pt x="382131" y="245758"/>
                  </a:lnTo>
                  <a:lnTo>
                    <a:pt x="347591" y="266216"/>
                  </a:lnTo>
                  <a:lnTo>
                    <a:pt x="315421" y="287266"/>
                  </a:lnTo>
                  <a:lnTo>
                    <a:pt x="258465" y="331033"/>
                  </a:lnTo>
                  <a:lnTo>
                    <a:pt x="211810" y="376844"/>
                  </a:lnTo>
                  <a:lnTo>
                    <a:pt x="176003" y="424483"/>
                  </a:lnTo>
                  <a:lnTo>
                    <a:pt x="151592" y="473735"/>
                  </a:lnTo>
                  <a:lnTo>
                    <a:pt x="139125" y="524383"/>
                  </a:lnTo>
                  <a:lnTo>
                    <a:pt x="137540" y="550163"/>
                  </a:lnTo>
                  <a:lnTo>
                    <a:pt x="0" y="550163"/>
                  </a:lnTo>
                  <a:lnTo>
                    <a:pt x="5987" y="500097"/>
                  </a:lnTo>
                  <a:lnTo>
                    <a:pt x="23604" y="451287"/>
                  </a:lnTo>
                  <a:lnTo>
                    <a:pt x="52335" y="403930"/>
                  </a:lnTo>
                  <a:lnTo>
                    <a:pt x="91660" y="358219"/>
                  </a:lnTo>
                  <a:lnTo>
                    <a:pt x="141064" y="314349"/>
                  </a:lnTo>
                  <a:lnTo>
                    <a:pt x="200029" y="272513"/>
                  </a:lnTo>
                  <a:lnTo>
                    <a:pt x="232935" y="252420"/>
                  </a:lnTo>
                  <a:lnTo>
                    <a:pt x="268038" y="232908"/>
                  </a:lnTo>
                  <a:lnTo>
                    <a:pt x="305272" y="214002"/>
                  </a:lnTo>
                  <a:lnTo>
                    <a:pt x="344573" y="195726"/>
                  </a:lnTo>
                  <a:lnTo>
                    <a:pt x="385876" y="178105"/>
                  </a:lnTo>
                  <a:lnTo>
                    <a:pt x="429117" y="161163"/>
                  </a:lnTo>
                  <a:lnTo>
                    <a:pt x="474230" y="144923"/>
                  </a:lnTo>
                  <a:lnTo>
                    <a:pt x="521152" y="129412"/>
                  </a:lnTo>
                  <a:lnTo>
                    <a:pt x="569818" y="114652"/>
                  </a:lnTo>
                  <a:lnTo>
                    <a:pt x="620163" y="100669"/>
                  </a:lnTo>
                  <a:lnTo>
                    <a:pt x="672122" y="87486"/>
                  </a:lnTo>
                  <a:lnTo>
                    <a:pt x="725630" y="75127"/>
                  </a:lnTo>
                  <a:lnTo>
                    <a:pt x="780624" y="63618"/>
                  </a:lnTo>
                  <a:lnTo>
                    <a:pt x="837038" y="52981"/>
                  </a:lnTo>
                  <a:lnTo>
                    <a:pt x="894808" y="43243"/>
                  </a:lnTo>
                  <a:lnTo>
                    <a:pt x="953868" y="34426"/>
                  </a:lnTo>
                  <a:lnTo>
                    <a:pt x="1014155" y="26556"/>
                  </a:lnTo>
                  <a:lnTo>
                    <a:pt x="1075604" y="19656"/>
                  </a:lnTo>
                  <a:lnTo>
                    <a:pt x="1138150" y="13751"/>
                  </a:lnTo>
                  <a:lnTo>
                    <a:pt x="1201728" y="8865"/>
                  </a:lnTo>
                  <a:lnTo>
                    <a:pt x="1266274" y="5023"/>
                  </a:lnTo>
                  <a:lnTo>
                    <a:pt x="1331723" y="2248"/>
                  </a:lnTo>
                  <a:lnTo>
                    <a:pt x="1398010" y="566"/>
                  </a:lnTo>
                  <a:lnTo>
                    <a:pt x="1465072" y="0"/>
                  </a:lnTo>
                  <a:lnTo>
                    <a:pt x="1602613" y="0"/>
                  </a:lnTo>
                  <a:lnTo>
                    <a:pt x="1666984" y="526"/>
                  </a:lnTo>
                  <a:lnTo>
                    <a:pt x="1730761" y="2092"/>
                  </a:lnTo>
                  <a:lnTo>
                    <a:pt x="1793877" y="4679"/>
                  </a:lnTo>
                  <a:lnTo>
                    <a:pt x="1856263" y="8267"/>
                  </a:lnTo>
                  <a:lnTo>
                    <a:pt x="1917854" y="12837"/>
                  </a:lnTo>
                  <a:lnTo>
                    <a:pt x="1978583" y="18369"/>
                  </a:lnTo>
                  <a:lnTo>
                    <a:pt x="2038383" y="24844"/>
                  </a:lnTo>
                  <a:lnTo>
                    <a:pt x="2097187" y="32242"/>
                  </a:lnTo>
                  <a:lnTo>
                    <a:pt x="2154928" y="40544"/>
                  </a:lnTo>
                  <a:lnTo>
                    <a:pt x="2211540" y="49731"/>
                  </a:lnTo>
                  <a:lnTo>
                    <a:pt x="2266955" y="59783"/>
                  </a:lnTo>
                  <a:lnTo>
                    <a:pt x="2321107" y="70681"/>
                  </a:lnTo>
                  <a:lnTo>
                    <a:pt x="2373928" y="82406"/>
                  </a:lnTo>
                  <a:lnTo>
                    <a:pt x="2425353" y="94937"/>
                  </a:lnTo>
                  <a:lnTo>
                    <a:pt x="2475314" y="108256"/>
                  </a:lnTo>
                  <a:lnTo>
                    <a:pt x="2523744" y="122343"/>
                  </a:lnTo>
                  <a:lnTo>
                    <a:pt x="2570577" y="137178"/>
                  </a:lnTo>
                  <a:lnTo>
                    <a:pt x="2615746" y="152743"/>
                  </a:lnTo>
                  <a:lnTo>
                    <a:pt x="2659183" y="169018"/>
                  </a:lnTo>
                  <a:lnTo>
                    <a:pt x="2700823" y="185984"/>
                  </a:lnTo>
                  <a:lnTo>
                    <a:pt x="2740597" y="203620"/>
                  </a:lnTo>
                  <a:lnTo>
                    <a:pt x="2778440" y="221908"/>
                  </a:lnTo>
                  <a:lnTo>
                    <a:pt x="2814285" y="240829"/>
                  </a:lnTo>
                  <a:lnTo>
                    <a:pt x="2848064" y="260362"/>
                  </a:lnTo>
                  <a:lnTo>
                    <a:pt x="2909159" y="301189"/>
                  </a:lnTo>
                  <a:lnTo>
                    <a:pt x="2961191" y="344235"/>
                  </a:lnTo>
                  <a:lnTo>
                    <a:pt x="3003625" y="389343"/>
                  </a:lnTo>
                  <a:lnTo>
                    <a:pt x="3021076" y="412623"/>
                  </a:lnTo>
                  <a:lnTo>
                    <a:pt x="3089910" y="412623"/>
                  </a:lnTo>
                  <a:lnTo>
                    <a:pt x="2998851" y="550163"/>
                  </a:lnTo>
                  <a:lnTo>
                    <a:pt x="2814828" y="412623"/>
                  </a:lnTo>
                  <a:lnTo>
                    <a:pt x="2883535" y="412623"/>
                  </a:lnTo>
                  <a:lnTo>
                    <a:pt x="2866084" y="389343"/>
                  </a:lnTo>
                  <a:lnTo>
                    <a:pt x="2823650" y="344235"/>
                  </a:lnTo>
                  <a:lnTo>
                    <a:pt x="2771618" y="301189"/>
                  </a:lnTo>
                  <a:lnTo>
                    <a:pt x="2710523" y="260362"/>
                  </a:lnTo>
                  <a:lnTo>
                    <a:pt x="2676744" y="240829"/>
                  </a:lnTo>
                  <a:lnTo>
                    <a:pt x="2640899" y="221908"/>
                  </a:lnTo>
                  <a:lnTo>
                    <a:pt x="2603056" y="203620"/>
                  </a:lnTo>
                  <a:lnTo>
                    <a:pt x="2563282" y="185984"/>
                  </a:lnTo>
                  <a:lnTo>
                    <a:pt x="2521642" y="169018"/>
                  </a:lnTo>
                  <a:lnTo>
                    <a:pt x="2478205" y="152743"/>
                  </a:lnTo>
                  <a:lnTo>
                    <a:pt x="2433036" y="137178"/>
                  </a:lnTo>
                  <a:lnTo>
                    <a:pt x="2386203" y="122343"/>
                  </a:lnTo>
                  <a:lnTo>
                    <a:pt x="2337773" y="108256"/>
                  </a:lnTo>
                  <a:lnTo>
                    <a:pt x="2287812" y="94937"/>
                  </a:lnTo>
                  <a:lnTo>
                    <a:pt x="2236387" y="82406"/>
                  </a:lnTo>
                  <a:lnTo>
                    <a:pt x="2183566" y="70681"/>
                  </a:lnTo>
                  <a:lnTo>
                    <a:pt x="2129414" y="59783"/>
                  </a:lnTo>
                  <a:lnTo>
                    <a:pt x="2073999" y="49731"/>
                  </a:lnTo>
                  <a:lnTo>
                    <a:pt x="2017387" y="40544"/>
                  </a:lnTo>
                  <a:lnTo>
                    <a:pt x="1959646" y="32242"/>
                  </a:lnTo>
                  <a:lnTo>
                    <a:pt x="1900842" y="24844"/>
                  </a:lnTo>
                  <a:lnTo>
                    <a:pt x="1841042" y="18369"/>
                  </a:lnTo>
                  <a:lnTo>
                    <a:pt x="1780313" y="12837"/>
                  </a:lnTo>
                  <a:lnTo>
                    <a:pt x="1718722" y="8267"/>
                  </a:lnTo>
                  <a:lnTo>
                    <a:pt x="1656336" y="4679"/>
                  </a:lnTo>
                  <a:lnTo>
                    <a:pt x="1593220" y="2092"/>
                  </a:lnTo>
                  <a:lnTo>
                    <a:pt x="1529443" y="526"/>
                  </a:lnTo>
                  <a:lnTo>
                    <a:pt x="1465072" y="0"/>
                  </a:lnTo>
                </a:path>
              </a:pathLst>
            </a:custGeom>
            <a:ln w="254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2900" y="905255"/>
            <a:ext cx="4050791" cy="4645152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334467" y="624077"/>
            <a:ext cx="4946650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b="1">
                <a:latin typeface="Arial"/>
                <a:cs typeface="Arial"/>
              </a:rPr>
              <a:t>En</a:t>
            </a:r>
            <a:r>
              <a:rPr dirty="0" sz="1400" spc="-2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poussant,</a:t>
            </a:r>
            <a:r>
              <a:rPr dirty="0" sz="1400" spc="-5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Si</a:t>
            </a:r>
            <a:r>
              <a:rPr dirty="0" sz="1400" spc="-1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le</a:t>
            </a:r>
            <a:r>
              <a:rPr dirty="0" sz="1400" spc="-3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prof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est</a:t>
            </a:r>
            <a:r>
              <a:rPr dirty="0" sz="1400" spc="-3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à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6/7m,</a:t>
            </a:r>
            <a:r>
              <a:rPr dirty="0" sz="1400" spc="-4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personne</a:t>
            </a:r>
            <a:r>
              <a:rPr dirty="0" sz="1400" spc="-4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ne</a:t>
            </a:r>
            <a:r>
              <a:rPr dirty="0" sz="1400" spc="-20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doit</a:t>
            </a:r>
            <a:r>
              <a:rPr dirty="0" sz="1400" spc="-45" b="1">
                <a:latin typeface="Arial"/>
                <a:cs typeface="Arial"/>
              </a:rPr>
              <a:t> </a:t>
            </a:r>
            <a:r>
              <a:rPr dirty="0" sz="1400" b="1">
                <a:latin typeface="Arial"/>
                <a:cs typeface="Arial"/>
              </a:rPr>
              <a:t>le</a:t>
            </a:r>
            <a:r>
              <a:rPr dirty="0" sz="1400" spc="-20" b="1">
                <a:latin typeface="Arial"/>
                <a:cs typeface="Arial"/>
              </a:rPr>
              <a:t> voir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833871" y="3227830"/>
            <a:ext cx="4951730" cy="3505200"/>
            <a:chOff x="5833871" y="3227830"/>
            <a:chExt cx="4951730" cy="3505200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68511" y="3227831"/>
              <a:ext cx="2116836" cy="3110483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3871" y="3227830"/>
              <a:ext cx="2834639" cy="3505200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7759065" y="2849626"/>
            <a:ext cx="443166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Variantes:</a:t>
            </a:r>
            <a:r>
              <a:rPr dirty="0" sz="1400" spc="-6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attention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sécurité.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Pas</a:t>
            </a:r>
            <a:r>
              <a:rPr dirty="0" sz="1400" spc="-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pour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tous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les</a:t>
            </a:r>
            <a:r>
              <a:rPr dirty="0" sz="1400" spc="-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élèves…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5843" y="2055876"/>
            <a:ext cx="5378196" cy="2380488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4189729" y="750062"/>
            <a:ext cx="6858000" cy="4979035"/>
            <a:chOff x="4189729" y="750062"/>
            <a:chExt cx="6858000" cy="4979035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70319" y="1828800"/>
              <a:ext cx="4677155" cy="3899915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6091935" y="762762"/>
              <a:ext cx="2386330" cy="1484630"/>
            </a:xfrm>
            <a:custGeom>
              <a:avLst/>
              <a:gdLst/>
              <a:ahLst/>
              <a:cxnLst/>
              <a:rect l="l" t="t" r="r" b="b"/>
              <a:pathLst>
                <a:path w="2386329" h="1484630">
                  <a:moveTo>
                    <a:pt x="371221" y="0"/>
                  </a:moveTo>
                  <a:lnTo>
                    <a:pt x="0" y="0"/>
                  </a:lnTo>
                  <a:lnTo>
                    <a:pt x="53709" y="593"/>
                  </a:lnTo>
                  <a:lnTo>
                    <a:pt x="107112" y="2366"/>
                  </a:lnTo>
                  <a:lnTo>
                    <a:pt x="160183" y="5303"/>
                  </a:lnTo>
                  <a:lnTo>
                    <a:pt x="212900" y="9390"/>
                  </a:lnTo>
                  <a:lnTo>
                    <a:pt x="265240" y="14613"/>
                  </a:lnTo>
                  <a:lnTo>
                    <a:pt x="317180" y="20957"/>
                  </a:lnTo>
                  <a:lnTo>
                    <a:pt x="368696" y="28410"/>
                  </a:lnTo>
                  <a:lnTo>
                    <a:pt x="419765" y="36957"/>
                  </a:lnTo>
                  <a:lnTo>
                    <a:pt x="470364" y="46582"/>
                  </a:lnTo>
                  <a:lnTo>
                    <a:pt x="520470" y="57274"/>
                  </a:lnTo>
                  <a:lnTo>
                    <a:pt x="570059" y="69016"/>
                  </a:lnTo>
                  <a:lnTo>
                    <a:pt x="619109" y="81795"/>
                  </a:lnTo>
                  <a:lnTo>
                    <a:pt x="667595" y="95598"/>
                  </a:lnTo>
                  <a:lnTo>
                    <a:pt x="715496" y="110409"/>
                  </a:lnTo>
                  <a:lnTo>
                    <a:pt x="762787" y="126215"/>
                  </a:lnTo>
                  <a:lnTo>
                    <a:pt x="809446" y="143002"/>
                  </a:lnTo>
                  <a:lnTo>
                    <a:pt x="855449" y="160754"/>
                  </a:lnTo>
                  <a:lnTo>
                    <a:pt x="900773" y="179459"/>
                  </a:lnTo>
                  <a:lnTo>
                    <a:pt x="945395" y="199103"/>
                  </a:lnTo>
                  <a:lnTo>
                    <a:pt x="989291" y="219670"/>
                  </a:lnTo>
                  <a:lnTo>
                    <a:pt x="1032439" y="241147"/>
                  </a:lnTo>
                  <a:lnTo>
                    <a:pt x="1074816" y="263520"/>
                  </a:lnTo>
                  <a:lnTo>
                    <a:pt x="1116397" y="286774"/>
                  </a:lnTo>
                  <a:lnTo>
                    <a:pt x="1157160" y="310896"/>
                  </a:lnTo>
                  <a:lnTo>
                    <a:pt x="1197082" y="335870"/>
                  </a:lnTo>
                  <a:lnTo>
                    <a:pt x="1236139" y="361685"/>
                  </a:lnTo>
                  <a:lnTo>
                    <a:pt x="1274308" y="388324"/>
                  </a:lnTo>
                  <a:lnTo>
                    <a:pt x="1311567" y="415774"/>
                  </a:lnTo>
                  <a:lnTo>
                    <a:pt x="1347891" y="444020"/>
                  </a:lnTo>
                  <a:lnTo>
                    <a:pt x="1383258" y="473050"/>
                  </a:lnTo>
                  <a:lnTo>
                    <a:pt x="1417644" y="502847"/>
                  </a:lnTo>
                  <a:lnTo>
                    <a:pt x="1451026" y="533400"/>
                  </a:lnTo>
                  <a:lnTo>
                    <a:pt x="1483382" y="564692"/>
                  </a:lnTo>
                  <a:lnTo>
                    <a:pt x="1514687" y="596710"/>
                  </a:lnTo>
                  <a:lnTo>
                    <a:pt x="1544918" y="629440"/>
                  </a:lnTo>
                  <a:lnTo>
                    <a:pt x="1574053" y="662868"/>
                  </a:lnTo>
                  <a:lnTo>
                    <a:pt x="1602069" y="696980"/>
                  </a:lnTo>
                  <a:lnTo>
                    <a:pt x="1628941" y="731761"/>
                  </a:lnTo>
                  <a:lnTo>
                    <a:pt x="1654647" y="767197"/>
                  </a:lnTo>
                  <a:lnTo>
                    <a:pt x="1679163" y="803275"/>
                  </a:lnTo>
                  <a:lnTo>
                    <a:pt x="1702467" y="839979"/>
                  </a:lnTo>
                  <a:lnTo>
                    <a:pt x="1724534" y="877297"/>
                  </a:lnTo>
                  <a:lnTo>
                    <a:pt x="1745343" y="915213"/>
                  </a:lnTo>
                  <a:lnTo>
                    <a:pt x="1764870" y="953714"/>
                  </a:lnTo>
                  <a:lnTo>
                    <a:pt x="1783091" y="992785"/>
                  </a:lnTo>
                  <a:lnTo>
                    <a:pt x="1799983" y="1032413"/>
                  </a:lnTo>
                  <a:lnTo>
                    <a:pt x="1815523" y="1072583"/>
                  </a:lnTo>
                  <a:lnTo>
                    <a:pt x="1829689" y="1113282"/>
                  </a:lnTo>
                  <a:lnTo>
                    <a:pt x="1644141" y="1113282"/>
                  </a:lnTo>
                  <a:lnTo>
                    <a:pt x="2075180" y="1484376"/>
                  </a:lnTo>
                  <a:lnTo>
                    <a:pt x="2386330" y="1113282"/>
                  </a:lnTo>
                  <a:lnTo>
                    <a:pt x="2200783" y="1113282"/>
                  </a:lnTo>
                  <a:lnTo>
                    <a:pt x="2186617" y="1072583"/>
                  </a:lnTo>
                  <a:lnTo>
                    <a:pt x="2171077" y="1032413"/>
                  </a:lnTo>
                  <a:lnTo>
                    <a:pt x="2154185" y="992785"/>
                  </a:lnTo>
                  <a:lnTo>
                    <a:pt x="2135964" y="953714"/>
                  </a:lnTo>
                  <a:lnTo>
                    <a:pt x="2116437" y="915213"/>
                  </a:lnTo>
                  <a:lnTo>
                    <a:pt x="2095629" y="877297"/>
                  </a:lnTo>
                  <a:lnTo>
                    <a:pt x="2073561" y="839979"/>
                  </a:lnTo>
                  <a:lnTo>
                    <a:pt x="2050258" y="803274"/>
                  </a:lnTo>
                  <a:lnTo>
                    <a:pt x="2025741" y="767197"/>
                  </a:lnTo>
                  <a:lnTo>
                    <a:pt x="2000036" y="731761"/>
                  </a:lnTo>
                  <a:lnTo>
                    <a:pt x="1973164" y="696980"/>
                  </a:lnTo>
                  <a:lnTo>
                    <a:pt x="1945149" y="662868"/>
                  </a:lnTo>
                  <a:lnTo>
                    <a:pt x="1916015" y="629440"/>
                  </a:lnTo>
                  <a:lnTo>
                    <a:pt x="1885784" y="596710"/>
                  </a:lnTo>
                  <a:lnTo>
                    <a:pt x="1854479" y="564692"/>
                  </a:lnTo>
                  <a:lnTo>
                    <a:pt x="1822125" y="533399"/>
                  </a:lnTo>
                  <a:lnTo>
                    <a:pt x="1788744" y="502847"/>
                  </a:lnTo>
                  <a:lnTo>
                    <a:pt x="1754358" y="473050"/>
                  </a:lnTo>
                  <a:lnTo>
                    <a:pt x="1718993" y="444020"/>
                  </a:lnTo>
                  <a:lnTo>
                    <a:pt x="1682670" y="415774"/>
                  </a:lnTo>
                  <a:lnTo>
                    <a:pt x="1645413" y="388324"/>
                  </a:lnTo>
                  <a:lnTo>
                    <a:pt x="1607245" y="361685"/>
                  </a:lnTo>
                  <a:lnTo>
                    <a:pt x="1568190" y="335870"/>
                  </a:lnTo>
                  <a:lnTo>
                    <a:pt x="1528270" y="310895"/>
                  </a:lnTo>
                  <a:lnTo>
                    <a:pt x="1487509" y="286774"/>
                  </a:lnTo>
                  <a:lnTo>
                    <a:pt x="1445930" y="263520"/>
                  </a:lnTo>
                  <a:lnTo>
                    <a:pt x="1403556" y="241147"/>
                  </a:lnTo>
                  <a:lnTo>
                    <a:pt x="1360410" y="219670"/>
                  </a:lnTo>
                  <a:lnTo>
                    <a:pt x="1316517" y="199103"/>
                  </a:lnTo>
                  <a:lnTo>
                    <a:pt x="1271898" y="179459"/>
                  </a:lnTo>
                  <a:lnTo>
                    <a:pt x="1226577" y="160754"/>
                  </a:lnTo>
                  <a:lnTo>
                    <a:pt x="1180577" y="143001"/>
                  </a:lnTo>
                  <a:lnTo>
                    <a:pt x="1133922" y="126215"/>
                  </a:lnTo>
                  <a:lnTo>
                    <a:pt x="1086635" y="110409"/>
                  </a:lnTo>
                  <a:lnTo>
                    <a:pt x="1038739" y="95598"/>
                  </a:lnTo>
                  <a:lnTo>
                    <a:pt x="990256" y="81795"/>
                  </a:lnTo>
                  <a:lnTo>
                    <a:pt x="941211" y="69016"/>
                  </a:lnTo>
                  <a:lnTo>
                    <a:pt x="891627" y="57274"/>
                  </a:lnTo>
                  <a:lnTo>
                    <a:pt x="841526" y="46582"/>
                  </a:lnTo>
                  <a:lnTo>
                    <a:pt x="790933" y="36957"/>
                  </a:lnTo>
                  <a:lnTo>
                    <a:pt x="739869" y="28410"/>
                  </a:lnTo>
                  <a:lnTo>
                    <a:pt x="688359" y="20957"/>
                  </a:lnTo>
                  <a:lnTo>
                    <a:pt x="636426" y="14613"/>
                  </a:lnTo>
                  <a:lnTo>
                    <a:pt x="584092" y="9390"/>
                  </a:lnTo>
                  <a:lnTo>
                    <a:pt x="531382" y="5303"/>
                  </a:lnTo>
                  <a:lnTo>
                    <a:pt x="478317" y="2366"/>
                  </a:lnTo>
                  <a:lnTo>
                    <a:pt x="424923" y="593"/>
                  </a:lnTo>
                  <a:lnTo>
                    <a:pt x="371221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202429" y="762762"/>
              <a:ext cx="2075180" cy="1484630"/>
            </a:xfrm>
            <a:custGeom>
              <a:avLst/>
              <a:gdLst/>
              <a:ahLst/>
              <a:cxnLst/>
              <a:rect l="l" t="t" r="r" b="b"/>
              <a:pathLst>
                <a:path w="2075179" h="1484630">
                  <a:moveTo>
                    <a:pt x="1889506" y="0"/>
                  </a:moveTo>
                  <a:lnTo>
                    <a:pt x="1835708" y="590"/>
                  </a:lnTo>
                  <a:lnTo>
                    <a:pt x="1782283" y="2349"/>
                  </a:lnTo>
                  <a:lnTo>
                    <a:pt x="1729250" y="5263"/>
                  </a:lnTo>
                  <a:lnTo>
                    <a:pt x="1676629" y="9315"/>
                  </a:lnTo>
                  <a:lnTo>
                    <a:pt x="1624441" y="14490"/>
                  </a:lnTo>
                  <a:lnTo>
                    <a:pt x="1572704" y="20772"/>
                  </a:lnTo>
                  <a:lnTo>
                    <a:pt x="1521440" y="28145"/>
                  </a:lnTo>
                  <a:lnTo>
                    <a:pt x="1470668" y="36594"/>
                  </a:lnTo>
                  <a:lnTo>
                    <a:pt x="1420408" y="46103"/>
                  </a:lnTo>
                  <a:lnTo>
                    <a:pt x="1370679" y="56657"/>
                  </a:lnTo>
                  <a:lnTo>
                    <a:pt x="1321503" y="68239"/>
                  </a:lnTo>
                  <a:lnTo>
                    <a:pt x="1272898" y="80834"/>
                  </a:lnTo>
                  <a:lnTo>
                    <a:pt x="1224885" y="94426"/>
                  </a:lnTo>
                  <a:lnTo>
                    <a:pt x="1177484" y="109001"/>
                  </a:lnTo>
                  <a:lnTo>
                    <a:pt x="1130714" y="124541"/>
                  </a:lnTo>
                  <a:lnTo>
                    <a:pt x="1084596" y="141032"/>
                  </a:lnTo>
                  <a:lnTo>
                    <a:pt x="1039149" y="158457"/>
                  </a:lnTo>
                  <a:lnTo>
                    <a:pt x="994394" y="176801"/>
                  </a:lnTo>
                  <a:lnTo>
                    <a:pt x="950349" y="196049"/>
                  </a:lnTo>
                  <a:lnTo>
                    <a:pt x="907037" y="216185"/>
                  </a:lnTo>
                  <a:lnTo>
                    <a:pt x="864475" y="237192"/>
                  </a:lnTo>
                  <a:lnTo>
                    <a:pt x="822684" y="259057"/>
                  </a:lnTo>
                  <a:lnTo>
                    <a:pt x="781685" y="281761"/>
                  </a:lnTo>
                  <a:lnTo>
                    <a:pt x="741497" y="305291"/>
                  </a:lnTo>
                  <a:lnTo>
                    <a:pt x="702139" y="329630"/>
                  </a:lnTo>
                  <a:lnTo>
                    <a:pt x="663633" y="354763"/>
                  </a:lnTo>
                  <a:lnTo>
                    <a:pt x="625997" y="380674"/>
                  </a:lnTo>
                  <a:lnTo>
                    <a:pt x="589252" y="407348"/>
                  </a:lnTo>
                  <a:lnTo>
                    <a:pt x="553418" y="434768"/>
                  </a:lnTo>
                  <a:lnTo>
                    <a:pt x="518514" y="462919"/>
                  </a:lnTo>
                  <a:lnTo>
                    <a:pt x="484561" y="491786"/>
                  </a:lnTo>
                  <a:lnTo>
                    <a:pt x="451579" y="521353"/>
                  </a:lnTo>
                  <a:lnTo>
                    <a:pt x="419587" y="551603"/>
                  </a:lnTo>
                  <a:lnTo>
                    <a:pt x="388605" y="582522"/>
                  </a:lnTo>
                  <a:lnTo>
                    <a:pt x="358654" y="614094"/>
                  </a:lnTo>
                  <a:lnTo>
                    <a:pt x="329753" y="646303"/>
                  </a:lnTo>
                  <a:lnTo>
                    <a:pt x="301922" y="679133"/>
                  </a:lnTo>
                  <a:lnTo>
                    <a:pt x="275181" y="712569"/>
                  </a:lnTo>
                  <a:lnTo>
                    <a:pt x="249550" y="746595"/>
                  </a:lnTo>
                  <a:lnTo>
                    <a:pt x="225050" y="781196"/>
                  </a:lnTo>
                  <a:lnTo>
                    <a:pt x="201699" y="816355"/>
                  </a:lnTo>
                  <a:lnTo>
                    <a:pt x="179518" y="852057"/>
                  </a:lnTo>
                  <a:lnTo>
                    <a:pt x="158527" y="888287"/>
                  </a:lnTo>
                  <a:lnTo>
                    <a:pt x="138746" y="925029"/>
                  </a:lnTo>
                  <a:lnTo>
                    <a:pt x="120195" y="962266"/>
                  </a:lnTo>
                  <a:lnTo>
                    <a:pt x="102893" y="999985"/>
                  </a:lnTo>
                  <a:lnTo>
                    <a:pt x="86861" y="1038168"/>
                  </a:lnTo>
                  <a:lnTo>
                    <a:pt x="72118" y="1076800"/>
                  </a:lnTo>
                  <a:lnTo>
                    <a:pt x="58684" y="1115865"/>
                  </a:lnTo>
                  <a:lnTo>
                    <a:pt x="46581" y="1155349"/>
                  </a:lnTo>
                  <a:lnTo>
                    <a:pt x="35826" y="1195234"/>
                  </a:lnTo>
                  <a:lnTo>
                    <a:pt x="26441" y="1235506"/>
                  </a:lnTo>
                  <a:lnTo>
                    <a:pt x="18444" y="1276149"/>
                  </a:lnTo>
                  <a:lnTo>
                    <a:pt x="11857" y="1317146"/>
                  </a:lnTo>
                  <a:lnTo>
                    <a:pt x="6699" y="1358484"/>
                  </a:lnTo>
                  <a:lnTo>
                    <a:pt x="2991" y="1400145"/>
                  </a:lnTo>
                  <a:lnTo>
                    <a:pt x="751" y="1442114"/>
                  </a:lnTo>
                  <a:lnTo>
                    <a:pt x="0" y="1484376"/>
                  </a:lnTo>
                  <a:lnTo>
                    <a:pt x="371094" y="1484376"/>
                  </a:lnTo>
                  <a:lnTo>
                    <a:pt x="371877" y="1441300"/>
                  </a:lnTo>
                  <a:lnTo>
                    <a:pt x="374215" y="1398509"/>
                  </a:lnTo>
                  <a:lnTo>
                    <a:pt x="378085" y="1356019"/>
                  </a:lnTo>
                  <a:lnTo>
                    <a:pt x="383469" y="1313849"/>
                  </a:lnTo>
                  <a:lnTo>
                    <a:pt x="390345" y="1272015"/>
                  </a:lnTo>
                  <a:lnTo>
                    <a:pt x="398693" y="1230536"/>
                  </a:lnTo>
                  <a:lnTo>
                    <a:pt x="408493" y="1189429"/>
                  </a:lnTo>
                  <a:lnTo>
                    <a:pt x="419724" y="1148712"/>
                  </a:lnTo>
                  <a:lnTo>
                    <a:pt x="432365" y="1108403"/>
                  </a:lnTo>
                  <a:lnTo>
                    <a:pt x="446397" y="1068520"/>
                  </a:lnTo>
                  <a:lnTo>
                    <a:pt x="461799" y="1029079"/>
                  </a:lnTo>
                  <a:lnTo>
                    <a:pt x="478550" y="990099"/>
                  </a:lnTo>
                  <a:lnTo>
                    <a:pt x="496631" y="951598"/>
                  </a:lnTo>
                  <a:lnTo>
                    <a:pt x="516019" y="913593"/>
                  </a:lnTo>
                  <a:lnTo>
                    <a:pt x="536696" y="876102"/>
                  </a:lnTo>
                  <a:lnTo>
                    <a:pt x="558641" y="839143"/>
                  </a:lnTo>
                  <a:lnTo>
                    <a:pt x="581833" y="802732"/>
                  </a:lnTo>
                  <a:lnTo>
                    <a:pt x="606251" y="766889"/>
                  </a:lnTo>
                  <a:lnTo>
                    <a:pt x="631876" y="731631"/>
                  </a:lnTo>
                  <a:lnTo>
                    <a:pt x="658687" y="696975"/>
                  </a:lnTo>
                  <a:lnTo>
                    <a:pt x="686664" y="662939"/>
                  </a:lnTo>
                  <a:lnTo>
                    <a:pt x="715786" y="629541"/>
                  </a:lnTo>
                  <a:lnTo>
                    <a:pt x="746032" y="596798"/>
                  </a:lnTo>
                  <a:lnTo>
                    <a:pt x="777383" y="564728"/>
                  </a:lnTo>
                  <a:lnTo>
                    <a:pt x="809817" y="533350"/>
                  </a:lnTo>
                  <a:lnTo>
                    <a:pt x="843315" y="502680"/>
                  </a:lnTo>
                  <a:lnTo>
                    <a:pt x="877856" y="472736"/>
                  </a:lnTo>
                  <a:lnTo>
                    <a:pt x="913419" y="443536"/>
                  </a:lnTo>
                  <a:lnTo>
                    <a:pt x="949984" y="415098"/>
                  </a:lnTo>
                  <a:lnTo>
                    <a:pt x="987531" y="387440"/>
                  </a:lnTo>
                  <a:lnTo>
                    <a:pt x="1026040" y="360578"/>
                  </a:lnTo>
                  <a:lnTo>
                    <a:pt x="1065489" y="334531"/>
                  </a:lnTo>
                  <a:lnTo>
                    <a:pt x="1105858" y="309317"/>
                  </a:lnTo>
                  <a:lnTo>
                    <a:pt x="1147127" y="284953"/>
                  </a:lnTo>
                  <a:lnTo>
                    <a:pt x="1189276" y="261457"/>
                  </a:lnTo>
                  <a:lnTo>
                    <a:pt x="1232284" y="238846"/>
                  </a:lnTo>
                  <a:lnTo>
                    <a:pt x="1276130" y="217139"/>
                  </a:lnTo>
                  <a:lnTo>
                    <a:pt x="1320795" y="196353"/>
                  </a:lnTo>
                  <a:lnTo>
                    <a:pt x="1366257" y="176505"/>
                  </a:lnTo>
                  <a:lnTo>
                    <a:pt x="1412497" y="157614"/>
                  </a:lnTo>
                  <a:lnTo>
                    <a:pt x="1459493" y="139697"/>
                  </a:lnTo>
                  <a:lnTo>
                    <a:pt x="1507226" y="122771"/>
                  </a:lnTo>
                  <a:lnTo>
                    <a:pt x="1555675" y="106855"/>
                  </a:lnTo>
                  <a:lnTo>
                    <a:pt x="1604820" y="91967"/>
                  </a:lnTo>
                  <a:lnTo>
                    <a:pt x="1654640" y="78123"/>
                  </a:lnTo>
                  <a:lnTo>
                    <a:pt x="1705114" y="65341"/>
                  </a:lnTo>
                  <a:lnTo>
                    <a:pt x="1756223" y="53640"/>
                  </a:lnTo>
                  <a:lnTo>
                    <a:pt x="1807946" y="43037"/>
                  </a:lnTo>
                  <a:lnTo>
                    <a:pt x="1860262" y="33550"/>
                  </a:lnTo>
                  <a:lnTo>
                    <a:pt x="1913151" y="25196"/>
                  </a:lnTo>
                  <a:lnTo>
                    <a:pt x="1966593" y="17993"/>
                  </a:lnTo>
                  <a:lnTo>
                    <a:pt x="2020567" y="11959"/>
                  </a:lnTo>
                  <a:lnTo>
                    <a:pt x="2075053" y="7112"/>
                  </a:lnTo>
                  <a:lnTo>
                    <a:pt x="2028791" y="4018"/>
                  </a:lnTo>
                  <a:lnTo>
                    <a:pt x="1982422" y="1793"/>
                  </a:lnTo>
                  <a:lnTo>
                    <a:pt x="1935982" y="450"/>
                  </a:lnTo>
                  <a:lnTo>
                    <a:pt x="1889506" y="0"/>
                  </a:lnTo>
                  <a:close/>
                </a:path>
              </a:pathLst>
            </a:custGeom>
            <a:solidFill>
              <a:srgbClr val="375C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202429" y="762762"/>
              <a:ext cx="4276090" cy="1484630"/>
            </a:xfrm>
            <a:custGeom>
              <a:avLst/>
              <a:gdLst/>
              <a:ahLst/>
              <a:cxnLst/>
              <a:rect l="l" t="t" r="r" b="b"/>
              <a:pathLst>
                <a:path w="4276090" h="1484630">
                  <a:moveTo>
                    <a:pt x="2075053" y="7112"/>
                  </a:moveTo>
                  <a:lnTo>
                    <a:pt x="2020567" y="11959"/>
                  </a:lnTo>
                  <a:lnTo>
                    <a:pt x="1966593" y="17993"/>
                  </a:lnTo>
                  <a:lnTo>
                    <a:pt x="1913151" y="25196"/>
                  </a:lnTo>
                  <a:lnTo>
                    <a:pt x="1860262" y="33550"/>
                  </a:lnTo>
                  <a:lnTo>
                    <a:pt x="1807946" y="43037"/>
                  </a:lnTo>
                  <a:lnTo>
                    <a:pt x="1756223" y="53640"/>
                  </a:lnTo>
                  <a:lnTo>
                    <a:pt x="1705114" y="65341"/>
                  </a:lnTo>
                  <a:lnTo>
                    <a:pt x="1654640" y="78123"/>
                  </a:lnTo>
                  <a:lnTo>
                    <a:pt x="1604820" y="91967"/>
                  </a:lnTo>
                  <a:lnTo>
                    <a:pt x="1555675" y="106855"/>
                  </a:lnTo>
                  <a:lnTo>
                    <a:pt x="1507226" y="122771"/>
                  </a:lnTo>
                  <a:lnTo>
                    <a:pt x="1459493" y="139697"/>
                  </a:lnTo>
                  <a:lnTo>
                    <a:pt x="1412497" y="157614"/>
                  </a:lnTo>
                  <a:lnTo>
                    <a:pt x="1366257" y="176505"/>
                  </a:lnTo>
                  <a:lnTo>
                    <a:pt x="1320795" y="196353"/>
                  </a:lnTo>
                  <a:lnTo>
                    <a:pt x="1276130" y="217139"/>
                  </a:lnTo>
                  <a:lnTo>
                    <a:pt x="1232284" y="238846"/>
                  </a:lnTo>
                  <a:lnTo>
                    <a:pt x="1189276" y="261457"/>
                  </a:lnTo>
                  <a:lnTo>
                    <a:pt x="1147127" y="284953"/>
                  </a:lnTo>
                  <a:lnTo>
                    <a:pt x="1105858" y="309317"/>
                  </a:lnTo>
                  <a:lnTo>
                    <a:pt x="1065489" y="334531"/>
                  </a:lnTo>
                  <a:lnTo>
                    <a:pt x="1026040" y="360578"/>
                  </a:lnTo>
                  <a:lnTo>
                    <a:pt x="987531" y="387440"/>
                  </a:lnTo>
                  <a:lnTo>
                    <a:pt x="949984" y="415098"/>
                  </a:lnTo>
                  <a:lnTo>
                    <a:pt x="913419" y="443536"/>
                  </a:lnTo>
                  <a:lnTo>
                    <a:pt x="877856" y="472736"/>
                  </a:lnTo>
                  <a:lnTo>
                    <a:pt x="843315" y="502680"/>
                  </a:lnTo>
                  <a:lnTo>
                    <a:pt x="809817" y="533350"/>
                  </a:lnTo>
                  <a:lnTo>
                    <a:pt x="777383" y="564728"/>
                  </a:lnTo>
                  <a:lnTo>
                    <a:pt x="746032" y="596798"/>
                  </a:lnTo>
                  <a:lnTo>
                    <a:pt x="715786" y="629541"/>
                  </a:lnTo>
                  <a:lnTo>
                    <a:pt x="686664" y="662939"/>
                  </a:lnTo>
                  <a:lnTo>
                    <a:pt x="658687" y="696975"/>
                  </a:lnTo>
                  <a:lnTo>
                    <a:pt x="631876" y="731631"/>
                  </a:lnTo>
                  <a:lnTo>
                    <a:pt x="606251" y="766889"/>
                  </a:lnTo>
                  <a:lnTo>
                    <a:pt x="581833" y="802732"/>
                  </a:lnTo>
                  <a:lnTo>
                    <a:pt x="558641" y="839143"/>
                  </a:lnTo>
                  <a:lnTo>
                    <a:pt x="536696" y="876102"/>
                  </a:lnTo>
                  <a:lnTo>
                    <a:pt x="516019" y="913593"/>
                  </a:lnTo>
                  <a:lnTo>
                    <a:pt x="496631" y="951598"/>
                  </a:lnTo>
                  <a:lnTo>
                    <a:pt x="478550" y="990099"/>
                  </a:lnTo>
                  <a:lnTo>
                    <a:pt x="461799" y="1029079"/>
                  </a:lnTo>
                  <a:lnTo>
                    <a:pt x="446397" y="1068520"/>
                  </a:lnTo>
                  <a:lnTo>
                    <a:pt x="432365" y="1108403"/>
                  </a:lnTo>
                  <a:lnTo>
                    <a:pt x="419724" y="1148712"/>
                  </a:lnTo>
                  <a:lnTo>
                    <a:pt x="408493" y="1189429"/>
                  </a:lnTo>
                  <a:lnTo>
                    <a:pt x="398693" y="1230536"/>
                  </a:lnTo>
                  <a:lnTo>
                    <a:pt x="390345" y="1272015"/>
                  </a:lnTo>
                  <a:lnTo>
                    <a:pt x="383469" y="1313849"/>
                  </a:lnTo>
                  <a:lnTo>
                    <a:pt x="378085" y="1356019"/>
                  </a:lnTo>
                  <a:lnTo>
                    <a:pt x="374215" y="1398509"/>
                  </a:lnTo>
                  <a:lnTo>
                    <a:pt x="371877" y="1441300"/>
                  </a:lnTo>
                  <a:lnTo>
                    <a:pt x="371094" y="1484376"/>
                  </a:lnTo>
                  <a:lnTo>
                    <a:pt x="0" y="1484376"/>
                  </a:lnTo>
                  <a:lnTo>
                    <a:pt x="751" y="1442114"/>
                  </a:lnTo>
                  <a:lnTo>
                    <a:pt x="2991" y="1400145"/>
                  </a:lnTo>
                  <a:lnTo>
                    <a:pt x="6699" y="1358484"/>
                  </a:lnTo>
                  <a:lnTo>
                    <a:pt x="11857" y="1317146"/>
                  </a:lnTo>
                  <a:lnTo>
                    <a:pt x="18444" y="1276149"/>
                  </a:lnTo>
                  <a:lnTo>
                    <a:pt x="26441" y="1235506"/>
                  </a:lnTo>
                  <a:lnTo>
                    <a:pt x="35826" y="1195234"/>
                  </a:lnTo>
                  <a:lnTo>
                    <a:pt x="46581" y="1155349"/>
                  </a:lnTo>
                  <a:lnTo>
                    <a:pt x="58684" y="1115865"/>
                  </a:lnTo>
                  <a:lnTo>
                    <a:pt x="72118" y="1076800"/>
                  </a:lnTo>
                  <a:lnTo>
                    <a:pt x="86861" y="1038168"/>
                  </a:lnTo>
                  <a:lnTo>
                    <a:pt x="102893" y="999985"/>
                  </a:lnTo>
                  <a:lnTo>
                    <a:pt x="120195" y="962266"/>
                  </a:lnTo>
                  <a:lnTo>
                    <a:pt x="138746" y="925029"/>
                  </a:lnTo>
                  <a:lnTo>
                    <a:pt x="158527" y="888287"/>
                  </a:lnTo>
                  <a:lnTo>
                    <a:pt x="179518" y="852057"/>
                  </a:lnTo>
                  <a:lnTo>
                    <a:pt x="201699" y="816355"/>
                  </a:lnTo>
                  <a:lnTo>
                    <a:pt x="225050" y="781196"/>
                  </a:lnTo>
                  <a:lnTo>
                    <a:pt x="249550" y="746595"/>
                  </a:lnTo>
                  <a:lnTo>
                    <a:pt x="275181" y="712569"/>
                  </a:lnTo>
                  <a:lnTo>
                    <a:pt x="301922" y="679133"/>
                  </a:lnTo>
                  <a:lnTo>
                    <a:pt x="329753" y="646303"/>
                  </a:lnTo>
                  <a:lnTo>
                    <a:pt x="358654" y="614094"/>
                  </a:lnTo>
                  <a:lnTo>
                    <a:pt x="388605" y="582522"/>
                  </a:lnTo>
                  <a:lnTo>
                    <a:pt x="419587" y="551603"/>
                  </a:lnTo>
                  <a:lnTo>
                    <a:pt x="451579" y="521353"/>
                  </a:lnTo>
                  <a:lnTo>
                    <a:pt x="484561" y="491786"/>
                  </a:lnTo>
                  <a:lnTo>
                    <a:pt x="518514" y="462919"/>
                  </a:lnTo>
                  <a:lnTo>
                    <a:pt x="553418" y="434768"/>
                  </a:lnTo>
                  <a:lnTo>
                    <a:pt x="589252" y="407348"/>
                  </a:lnTo>
                  <a:lnTo>
                    <a:pt x="625997" y="380674"/>
                  </a:lnTo>
                  <a:lnTo>
                    <a:pt x="663633" y="354763"/>
                  </a:lnTo>
                  <a:lnTo>
                    <a:pt x="702139" y="329630"/>
                  </a:lnTo>
                  <a:lnTo>
                    <a:pt x="741497" y="305291"/>
                  </a:lnTo>
                  <a:lnTo>
                    <a:pt x="781685" y="281761"/>
                  </a:lnTo>
                  <a:lnTo>
                    <a:pt x="822684" y="259057"/>
                  </a:lnTo>
                  <a:lnTo>
                    <a:pt x="864475" y="237192"/>
                  </a:lnTo>
                  <a:lnTo>
                    <a:pt x="907037" y="216185"/>
                  </a:lnTo>
                  <a:lnTo>
                    <a:pt x="950349" y="196049"/>
                  </a:lnTo>
                  <a:lnTo>
                    <a:pt x="994394" y="176801"/>
                  </a:lnTo>
                  <a:lnTo>
                    <a:pt x="1039149" y="158457"/>
                  </a:lnTo>
                  <a:lnTo>
                    <a:pt x="1084596" y="141032"/>
                  </a:lnTo>
                  <a:lnTo>
                    <a:pt x="1130714" y="124541"/>
                  </a:lnTo>
                  <a:lnTo>
                    <a:pt x="1177484" y="109001"/>
                  </a:lnTo>
                  <a:lnTo>
                    <a:pt x="1224885" y="94426"/>
                  </a:lnTo>
                  <a:lnTo>
                    <a:pt x="1272898" y="80834"/>
                  </a:lnTo>
                  <a:lnTo>
                    <a:pt x="1321503" y="68239"/>
                  </a:lnTo>
                  <a:lnTo>
                    <a:pt x="1370679" y="56657"/>
                  </a:lnTo>
                  <a:lnTo>
                    <a:pt x="1420408" y="46103"/>
                  </a:lnTo>
                  <a:lnTo>
                    <a:pt x="1470668" y="36594"/>
                  </a:lnTo>
                  <a:lnTo>
                    <a:pt x="1521440" y="28145"/>
                  </a:lnTo>
                  <a:lnTo>
                    <a:pt x="1572704" y="20772"/>
                  </a:lnTo>
                  <a:lnTo>
                    <a:pt x="1624441" y="14490"/>
                  </a:lnTo>
                  <a:lnTo>
                    <a:pt x="1676629" y="9315"/>
                  </a:lnTo>
                  <a:lnTo>
                    <a:pt x="1729250" y="5263"/>
                  </a:lnTo>
                  <a:lnTo>
                    <a:pt x="1782283" y="2349"/>
                  </a:lnTo>
                  <a:lnTo>
                    <a:pt x="1835708" y="590"/>
                  </a:lnTo>
                  <a:lnTo>
                    <a:pt x="1889506" y="0"/>
                  </a:lnTo>
                  <a:lnTo>
                    <a:pt x="2260727" y="0"/>
                  </a:lnTo>
                  <a:lnTo>
                    <a:pt x="2314429" y="593"/>
                  </a:lnTo>
                  <a:lnTo>
                    <a:pt x="2367823" y="2366"/>
                  </a:lnTo>
                  <a:lnTo>
                    <a:pt x="2420888" y="5303"/>
                  </a:lnTo>
                  <a:lnTo>
                    <a:pt x="2473598" y="9390"/>
                  </a:lnTo>
                  <a:lnTo>
                    <a:pt x="2525932" y="14613"/>
                  </a:lnTo>
                  <a:lnTo>
                    <a:pt x="2577865" y="20957"/>
                  </a:lnTo>
                  <a:lnTo>
                    <a:pt x="2629375" y="28410"/>
                  </a:lnTo>
                  <a:lnTo>
                    <a:pt x="2680439" y="36957"/>
                  </a:lnTo>
                  <a:lnTo>
                    <a:pt x="2731032" y="46582"/>
                  </a:lnTo>
                  <a:lnTo>
                    <a:pt x="2781133" y="57274"/>
                  </a:lnTo>
                  <a:lnTo>
                    <a:pt x="2830717" y="69016"/>
                  </a:lnTo>
                  <a:lnTo>
                    <a:pt x="2879762" y="81795"/>
                  </a:lnTo>
                  <a:lnTo>
                    <a:pt x="2928245" y="95598"/>
                  </a:lnTo>
                  <a:lnTo>
                    <a:pt x="2976141" y="110409"/>
                  </a:lnTo>
                  <a:lnTo>
                    <a:pt x="3023428" y="126215"/>
                  </a:lnTo>
                  <a:lnTo>
                    <a:pt x="3070083" y="143001"/>
                  </a:lnTo>
                  <a:lnTo>
                    <a:pt x="3116083" y="160754"/>
                  </a:lnTo>
                  <a:lnTo>
                    <a:pt x="3161404" y="179459"/>
                  </a:lnTo>
                  <a:lnTo>
                    <a:pt x="3206023" y="199103"/>
                  </a:lnTo>
                  <a:lnTo>
                    <a:pt x="3249916" y="219670"/>
                  </a:lnTo>
                  <a:lnTo>
                    <a:pt x="3293062" y="241147"/>
                  </a:lnTo>
                  <a:lnTo>
                    <a:pt x="3335436" y="263520"/>
                  </a:lnTo>
                  <a:lnTo>
                    <a:pt x="3377015" y="286774"/>
                  </a:lnTo>
                  <a:lnTo>
                    <a:pt x="3417776" y="310895"/>
                  </a:lnTo>
                  <a:lnTo>
                    <a:pt x="3457696" y="335870"/>
                  </a:lnTo>
                  <a:lnTo>
                    <a:pt x="3496751" y="361685"/>
                  </a:lnTo>
                  <a:lnTo>
                    <a:pt x="3534919" y="388324"/>
                  </a:lnTo>
                  <a:lnTo>
                    <a:pt x="3572176" y="415774"/>
                  </a:lnTo>
                  <a:lnTo>
                    <a:pt x="3608499" y="444020"/>
                  </a:lnTo>
                  <a:lnTo>
                    <a:pt x="3643864" y="473050"/>
                  </a:lnTo>
                  <a:lnTo>
                    <a:pt x="3678250" y="502847"/>
                  </a:lnTo>
                  <a:lnTo>
                    <a:pt x="3711631" y="533399"/>
                  </a:lnTo>
                  <a:lnTo>
                    <a:pt x="3743985" y="564692"/>
                  </a:lnTo>
                  <a:lnTo>
                    <a:pt x="3775290" y="596710"/>
                  </a:lnTo>
                  <a:lnTo>
                    <a:pt x="3805521" y="629440"/>
                  </a:lnTo>
                  <a:lnTo>
                    <a:pt x="3834655" y="662868"/>
                  </a:lnTo>
                  <a:lnTo>
                    <a:pt x="3862670" y="696980"/>
                  </a:lnTo>
                  <a:lnTo>
                    <a:pt x="3889542" y="731761"/>
                  </a:lnTo>
                  <a:lnTo>
                    <a:pt x="3915247" y="767197"/>
                  </a:lnTo>
                  <a:lnTo>
                    <a:pt x="3939764" y="803274"/>
                  </a:lnTo>
                  <a:lnTo>
                    <a:pt x="3963067" y="839979"/>
                  </a:lnTo>
                  <a:lnTo>
                    <a:pt x="3985135" y="877297"/>
                  </a:lnTo>
                  <a:lnTo>
                    <a:pt x="4005943" y="915213"/>
                  </a:lnTo>
                  <a:lnTo>
                    <a:pt x="4025470" y="953714"/>
                  </a:lnTo>
                  <a:lnTo>
                    <a:pt x="4043691" y="992785"/>
                  </a:lnTo>
                  <a:lnTo>
                    <a:pt x="4060583" y="1032413"/>
                  </a:lnTo>
                  <a:lnTo>
                    <a:pt x="4076123" y="1072583"/>
                  </a:lnTo>
                  <a:lnTo>
                    <a:pt x="4090289" y="1113282"/>
                  </a:lnTo>
                  <a:lnTo>
                    <a:pt x="4275836" y="1113282"/>
                  </a:lnTo>
                  <a:lnTo>
                    <a:pt x="3964686" y="1484376"/>
                  </a:lnTo>
                  <a:lnTo>
                    <a:pt x="3533648" y="1113282"/>
                  </a:lnTo>
                  <a:lnTo>
                    <a:pt x="3719195" y="1113282"/>
                  </a:lnTo>
                  <a:lnTo>
                    <a:pt x="3705029" y="1072583"/>
                  </a:lnTo>
                  <a:lnTo>
                    <a:pt x="3689489" y="1032413"/>
                  </a:lnTo>
                  <a:lnTo>
                    <a:pt x="3672597" y="992785"/>
                  </a:lnTo>
                  <a:lnTo>
                    <a:pt x="3654376" y="953714"/>
                  </a:lnTo>
                  <a:lnTo>
                    <a:pt x="3634849" y="915213"/>
                  </a:lnTo>
                  <a:lnTo>
                    <a:pt x="3614040" y="877297"/>
                  </a:lnTo>
                  <a:lnTo>
                    <a:pt x="3591973" y="839979"/>
                  </a:lnTo>
                  <a:lnTo>
                    <a:pt x="3568669" y="803275"/>
                  </a:lnTo>
                  <a:lnTo>
                    <a:pt x="3544153" y="767197"/>
                  </a:lnTo>
                  <a:lnTo>
                    <a:pt x="3518447" y="731761"/>
                  </a:lnTo>
                  <a:lnTo>
                    <a:pt x="3491575" y="696980"/>
                  </a:lnTo>
                  <a:lnTo>
                    <a:pt x="3463559" y="662868"/>
                  </a:lnTo>
                  <a:lnTo>
                    <a:pt x="3434424" y="629440"/>
                  </a:lnTo>
                  <a:lnTo>
                    <a:pt x="3404193" y="596710"/>
                  </a:lnTo>
                  <a:lnTo>
                    <a:pt x="3372888" y="564692"/>
                  </a:lnTo>
                  <a:lnTo>
                    <a:pt x="3340532" y="533400"/>
                  </a:lnTo>
                  <a:lnTo>
                    <a:pt x="3307150" y="502847"/>
                  </a:lnTo>
                  <a:lnTo>
                    <a:pt x="3272764" y="473050"/>
                  </a:lnTo>
                  <a:lnTo>
                    <a:pt x="3237397" y="444020"/>
                  </a:lnTo>
                  <a:lnTo>
                    <a:pt x="3201073" y="415774"/>
                  </a:lnTo>
                  <a:lnTo>
                    <a:pt x="3163814" y="388324"/>
                  </a:lnTo>
                  <a:lnTo>
                    <a:pt x="3125645" y="361685"/>
                  </a:lnTo>
                  <a:lnTo>
                    <a:pt x="3086588" y="335870"/>
                  </a:lnTo>
                  <a:lnTo>
                    <a:pt x="3046666" y="310896"/>
                  </a:lnTo>
                  <a:lnTo>
                    <a:pt x="3005903" y="286774"/>
                  </a:lnTo>
                  <a:lnTo>
                    <a:pt x="2964322" y="263520"/>
                  </a:lnTo>
                  <a:lnTo>
                    <a:pt x="2921945" y="241147"/>
                  </a:lnTo>
                  <a:lnTo>
                    <a:pt x="2878797" y="219670"/>
                  </a:lnTo>
                  <a:lnTo>
                    <a:pt x="2834901" y="199103"/>
                  </a:lnTo>
                  <a:lnTo>
                    <a:pt x="2790279" y="179459"/>
                  </a:lnTo>
                  <a:lnTo>
                    <a:pt x="2744955" y="160754"/>
                  </a:lnTo>
                  <a:lnTo>
                    <a:pt x="2698952" y="143002"/>
                  </a:lnTo>
                  <a:lnTo>
                    <a:pt x="2652293" y="126215"/>
                  </a:lnTo>
                  <a:lnTo>
                    <a:pt x="2605002" y="110409"/>
                  </a:lnTo>
                  <a:lnTo>
                    <a:pt x="2557101" y="95598"/>
                  </a:lnTo>
                  <a:lnTo>
                    <a:pt x="2508615" y="81795"/>
                  </a:lnTo>
                  <a:lnTo>
                    <a:pt x="2459565" y="69016"/>
                  </a:lnTo>
                  <a:lnTo>
                    <a:pt x="2409976" y="57274"/>
                  </a:lnTo>
                  <a:lnTo>
                    <a:pt x="2359870" y="46582"/>
                  </a:lnTo>
                  <a:lnTo>
                    <a:pt x="2309271" y="36957"/>
                  </a:lnTo>
                  <a:lnTo>
                    <a:pt x="2258202" y="28410"/>
                  </a:lnTo>
                  <a:lnTo>
                    <a:pt x="2206686" y="20957"/>
                  </a:lnTo>
                  <a:lnTo>
                    <a:pt x="2154746" y="14613"/>
                  </a:lnTo>
                  <a:lnTo>
                    <a:pt x="2102406" y="9390"/>
                  </a:lnTo>
                  <a:lnTo>
                    <a:pt x="2049689" y="5303"/>
                  </a:lnTo>
                  <a:lnTo>
                    <a:pt x="1996618" y="2366"/>
                  </a:lnTo>
                  <a:lnTo>
                    <a:pt x="1943215" y="593"/>
                  </a:lnTo>
                  <a:lnTo>
                    <a:pt x="1889506" y="0"/>
                  </a:lnTo>
                </a:path>
              </a:pathLst>
            </a:custGeom>
            <a:ln w="254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3043554" y="528574"/>
            <a:ext cx="288099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Niveau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avancé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=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avec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ou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sans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 spc="-20">
                <a:latin typeface="Arial"/>
                <a:cs typeface="Arial"/>
              </a:rPr>
              <a:t>banc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9344" y="1199388"/>
            <a:ext cx="3346704" cy="2830068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3793490" y="608330"/>
            <a:ext cx="6186170" cy="3646804"/>
            <a:chOff x="3793490" y="608330"/>
            <a:chExt cx="6186170" cy="3646804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11211" y="1514855"/>
              <a:ext cx="2567940" cy="2740152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6081268" y="621030"/>
              <a:ext cx="2637790" cy="1160145"/>
            </a:xfrm>
            <a:custGeom>
              <a:avLst/>
              <a:gdLst/>
              <a:ahLst/>
              <a:cxnLst/>
              <a:rect l="l" t="t" r="r" b="b"/>
              <a:pathLst>
                <a:path w="2637790" h="1160145">
                  <a:moveTo>
                    <a:pt x="289941" y="0"/>
                  </a:moveTo>
                  <a:lnTo>
                    <a:pt x="0" y="0"/>
                  </a:lnTo>
                  <a:lnTo>
                    <a:pt x="60864" y="411"/>
                  </a:lnTo>
                  <a:lnTo>
                    <a:pt x="121403" y="1638"/>
                  </a:lnTo>
                  <a:lnTo>
                    <a:pt x="181592" y="3672"/>
                  </a:lnTo>
                  <a:lnTo>
                    <a:pt x="241409" y="6504"/>
                  </a:lnTo>
                  <a:lnTo>
                    <a:pt x="300830" y="10124"/>
                  </a:lnTo>
                  <a:lnTo>
                    <a:pt x="359831" y="14523"/>
                  </a:lnTo>
                  <a:lnTo>
                    <a:pt x="418390" y="19693"/>
                  </a:lnTo>
                  <a:lnTo>
                    <a:pt x="476483" y="25623"/>
                  </a:lnTo>
                  <a:lnTo>
                    <a:pt x="534087" y="32305"/>
                  </a:lnTo>
                  <a:lnTo>
                    <a:pt x="591179" y="39730"/>
                  </a:lnTo>
                  <a:lnTo>
                    <a:pt x="647734" y="47888"/>
                  </a:lnTo>
                  <a:lnTo>
                    <a:pt x="703730" y="56769"/>
                  </a:lnTo>
                  <a:lnTo>
                    <a:pt x="759144" y="66366"/>
                  </a:lnTo>
                  <a:lnTo>
                    <a:pt x="813952" y="76668"/>
                  </a:lnTo>
                  <a:lnTo>
                    <a:pt x="868131" y="87667"/>
                  </a:lnTo>
                  <a:lnTo>
                    <a:pt x="921658" y="99353"/>
                  </a:lnTo>
                  <a:lnTo>
                    <a:pt x="974508" y="111717"/>
                  </a:lnTo>
                  <a:lnTo>
                    <a:pt x="1026660" y="124750"/>
                  </a:lnTo>
                  <a:lnTo>
                    <a:pt x="1078089" y="138443"/>
                  </a:lnTo>
                  <a:lnTo>
                    <a:pt x="1128772" y="152786"/>
                  </a:lnTo>
                  <a:lnTo>
                    <a:pt x="1178686" y="167770"/>
                  </a:lnTo>
                  <a:lnTo>
                    <a:pt x="1227808" y="183386"/>
                  </a:lnTo>
                  <a:lnTo>
                    <a:pt x="1276114" y="199625"/>
                  </a:lnTo>
                  <a:lnTo>
                    <a:pt x="1323581" y="216478"/>
                  </a:lnTo>
                  <a:lnTo>
                    <a:pt x="1370186" y="233935"/>
                  </a:lnTo>
                  <a:lnTo>
                    <a:pt x="1415905" y="251987"/>
                  </a:lnTo>
                  <a:lnTo>
                    <a:pt x="1460715" y="270625"/>
                  </a:lnTo>
                  <a:lnTo>
                    <a:pt x="1504593" y="289840"/>
                  </a:lnTo>
                  <a:lnTo>
                    <a:pt x="1547515" y="309623"/>
                  </a:lnTo>
                  <a:lnTo>
                    <a:pt x="1589458" y="329964"/>
                  </a:lnTo>
                  <a:lnTo>
                    <a:pt x="1630399" y="350855"/>
                  </a:lnTo>
                  <a:lnTo>
                    <a:pt x="1670314" y="372285"/>
                  </a:lnTo>
                  <a:lnTo>
                    <a:pt x="1709180" y="394246"/>
                  </a:lnTo>
                  <a:lnTo>
                    <a:pt x="1746974" y="416729"/>
                  </a:lnTo>
                  <a:lnTo>
                    <a:pt x="1783672" y="439724"/>
                  </a:lnTo>
                  <a:lnTo>
                    <a:pt x="1819252" y="463222"/>
                  </a:lnTo>
                  <a:lnTo>
                    <a:pt x="1853689" y="487215"/>
                  </a:lnTo>
                  <a:lnTo>
                    <a:pt x="1886960" y="511692"/>
                  </a:lnTo>
                  <a:lnTo>
                    <a:pt x="1919043" y="536644"/>
                  </a:lnTo>
                  <a:lnTo>
                    <a:pt x="1949914" y="562063"/>
                  </a:lnTo>
                  <a:lnTo>
                    <a:pt x="1979549" y="587940"/>
                  </a:lnTo>
                  <a:lnTo>
                    <a:pt x="2007925" y="614264"/>
                  </a:lnTo>
                  <a:lnTo>
                    <a:pt x="2060808" y="668220"/>
                  </a:lnTo>
                  <a:lnTo>
                    <a:pt x="2108375" y="723857"/>
                  </a:lnTo>
                  <a:lnTo>
                    <a:pt x="2150440" y="781101"/>
                  </a:lnTo>
                  <a:lnTo>
                    <a:pt x="2186817" y="839881"/>
                  </a:lnTo>
                  <a:lnTo>
                    <a:pt x="2202815" y="869823"/>
                  </a:lnTo>
                  <a:lnTo>
                    <a:pt x="2057781" y="869823"/>
                  </a:lnTo>
                  <a:lnTo>
                    <a:pt x="2419985" y="1159764"/>
                  </a:lnTo>
                  <a:lnTo>
                    <a:pt x="2637663" y="869823"/>
                  </a:lnTo>
                  <a:lnTo>
                    <a:pt x="2492756" y="869823"/>
                  </a:lnTo>
                  <a:lnTo>
                    <a:pt x="2476758" y="839881"/>
                  </a:lnTo>
                  <a:lnTo>
                    <a:pt x="2440381" y="781101"/>
                  </a:lnTo>
                  <a:lnTo>
                    <a:pt x="2398316" y="723857"/>
                  </a:lnTo>
                  <a:lnTo>
                    <a:pt x="2350749" y="668220"/>
                  </a:lnTo>
                  <a:lnTo>
                    <a:pt x="2297866" y="614264"/>
                  </a:lnTo>
                  <a:lnTo>
                    <a:pt x="2269490" y="587940"/>
                  </a:lnTo>
                  <a:lnTo>
                    <a:pt x="2239855" y="562063"/>
                  </a:lnTo>
                  <a:lnTo>
                    <a:pt x="2208984" y="536644"/>
                  </a:lnTo>
                  <a:lnTo>
                    <a:pt x="2176901" y="511692"/>
                  </a:lnTo>
                  <a:lnTo>
                    <a:pt x="2143630" y="487215"/>
                  </a:lnTo>
                  <a:lnTo>
                    <a:pt x="2109193" y="463222"/>
                  </a:lnTo>
                  <a:lnTo>
                    <a:pt x="2073613" y="439724"/>
                  </a:lnTo>
                  <a:lnTo>
                    <a:pt x="2036915" y="416729"/>
                  </a:lnTo>
                  <a:lnTo>
                    <a:pt x="1999121" y="394246"/>
                  </a:lnTo>
                  <a:lnTo>
                    <a:pt x="1960255" y="372285"/>
                  </a:lnTo>
                  <a:lnTo>
                    <a:pt x="1920340" y="350855"/>
                  </a:lnTo>
                  <a:lnTo>
                    <a:pt x="1879399" y="329964"/>
                  </a:lnTo>
                  <a:lnTo>
                    <a:pt x="1837456" y="309623"/>
                  </a:lnTo>
                  <a:lnTo>
                    <a:pt x="1794534" y="289840"/>
                  </a:lnTo>
                  <a:lnTo>
                    <a:pt x="1750656" y="270625"/>
                  </a:lnTo>
                  <a:lnTo>
                    <a:pt x="1705846" y="251987"/>
                  </a:lnTo>
                  <a:lnTo>
                    <a:pt x="1660127" y="233935"/>
                  </a:lnTo>
                  <a:lnTo>
                    <a:pt x="1613522" y="216478"/>
                  </a:lnTo>
                  <a:lnTo>
                    <a:pt x="1566055" y="199625"/>
                  </a:lnTo>
                  <a:lnTo>
                    <a:pt x="1517749" y="183386"/>
                  </a:lnTo>
                  <a:lnTo>
                    <a:pt x="1468627" y="167770"/>
                  </a:lnTo>
                  <a:lnTo>
                    <a:pt x="1418713" y="152786"/>
                  </a:lnTo>
                  <a:lnTo>
                    <a:pt x="1368030" y="138443"/>
                  </a:lnTo>
                  <a:lnTo>
                    <a:pt x="1316601" y="124750"/>
                  </a:lnTo>
                  <a:lnTo>
                    <a:pt x="1264449" y="111717"/>
                  </a:lnTo>
                  <a:lnTo>
                    <a:pt x="1211599" y="99353"/>
                  </a:lnTo>
                  <a:lnTo>
                    <a:pt x="1158072" y="87667"/>
                  </a:lnTo>
                  <a:lnTo>
                    <a:pt x="1103893" y="76668"/>
                  </a:lnTo>
                  <a:lnTo>
                    <a:pt x="1049085" y="66366"/>
                  </a:lnTo>
                  <a:lnTo>
                    <a:pt x="993671" y="56769"/>
                  </a:lnTo>
                  <a:lnTo>
                    <a:pt x="937675" y="47888"/>
                  </a:lnTo>
                  <a:lnTo>
                    <a:pt x="881120" y="39730"/>
                  </a:lnTo>
                  <a:lnTo>
                    <a:pt x="824028" y="32305"/>
                  </a:lnTo>
                  <a:lnTo>
                    <a:pt x="766424" y="25623"/>
                  </a:lnTo>
                  <a:lnTo>
                    <a:pt x="708331" y="19693"/>
                  </a:lnTo>
                  <a:lnTo>
                    <a:pt x="649772" y="14523"/>
                  </a:lnTo>
                  <a:lnTo>
                    <a:pt x="590771" y="10124"/>
                  </a:lnTo>
                  <a:lnTo>
                    <a:pt x="531350" y="6504"/>
                  </a:lnTo>
                  <a:lnTo>
                    <a:pt x="471533" y="3672"/>
                  </a:lnTo>
                  <a:lnTo>
                    <a:pt x="411344" y="1638"/>
                  </a:lnTo>
                  <a:lnTo>
                    <a:pt x="350805" y="411"/>
                  </a:lnTo>
                  <a:lnTo>
                    <a:pt x="289941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3806190" y="621030"/>
              <a:ext cx="2419985" cy="1160145"/>
            </a:xfrm>
            <a:custGeom>
              <a:avLst/>
              <a:gdLst/>
              <a:ahLst/>
              <a:cxnLst/>
              <a:rect l="l" t="t" r="r" b="b"/>
              <a:pathLst>
                <a:path w="2419985" h="1160145">
                  <a:moveTo>
                    <a:pt x="2275078" y="0"/>
                  </a:moveTo>
                  <a:lnTo>
                    <a:pt x="2212453" y="430"/>
                  </a:lnTo>
                  <a:lnTo>
                    <a:pt x="2150246" y="1716"/>
                  </a:lnTo>
                  <a:lnTo>
                    <a:pt x="2088479" y="3845"/>
                  </a:lnTo>
                  <a:lnTo>
                    <a:pt x="2027174" y="6806"/>
                  </a:lnTo>
                  <a:lnTo>
                    <a:pt x="1966353" y="10588"/>
                  </a:lnTo>
                  <a:lnTo>
                    <a:pt x="1906037" y="15180"/>
                  </a:lnTo>
                  <a:lnTo>
                    <a:pt x="1846247" y="20572"/>
                  </a:lnTo>
                  <a:lnTo>
                    <a:pt x="1787006" y="26752"/>
                  </a:lnTo>
                  <a:lnTo>
                    <a:pt x="1728335" y="33709"/>
                  </a:lnTo>
                  <a:lnTo>
                    <a:pt x="1670255" y="41431"/>
                  </a:lnTo>
                  <a:lnTo>
                    <a:pt x="1612789" y="49909"/>
                  </a:lnTo>
                  <a:lnTo>
                    <a:pt x="1555959" y="59131"/>
                  </a:lnTo>
                  <a:lnTo>
                    <a:pt x="1499785" y="69085"/>
                  </a:lnTo>
                  <a:lnTo>
                    <a:pt x="1444290" y="79761"/>
                  </a:lnTo>
                  <a:lnTo>
                    <a:pt x="1389495" y="91148"/>
                  </a:lnTo>
                  <a:lnTo>
                    <a:pt x="1335421" y="103234"/>
                  </a:lnTo>
                  <a:lnTo>
                    <a:pt x="1282092" y="116009"/>
                  </a:lnTo>
                  <a:lnTo>
                    <a:pt x="1229527" y="129461"/>
                  </a:lnTo>
                  <a:lnTo>
                    <a:pt x="1177750" y="143580"/>
                  </a:lnTo>
                  <a:lnTo>
                    <a:pt x="1126781" y="158354"/>
                  </a:lnTo>
                  <a:lnTo>
                    <a:pt x="1076643" y="173773"/>
                  </a:lnTo>
                  <a:lnTo>
                    <a:pt x="1027356" y="189825"/>
                  </a:lnTo>
                  <a:lnTo>
                    <a:pt x="978943" y="206499"/>
                  </a:lnTo>
                  <a:lnTo>
                    <a:pt x="931426" y="223784"/>
                  </a:lnTo>
                  <a:lnTo>
                    <a:pt x="884825" y="241669"/>
                  </a:lnTo>
                  <a:lnTo>
                    <a:pt x="839163" y="260143"/>
                  </a:lnTo>
                  <a:lnTo>
                    <a:pt x="794462" y="279195"/>
                  </a:lnTo>
                  <a:lnTo>
                    <a:pt x="750743" y="298814"/>
                  </a:lnTo>
                  <a:lnTo>
                    <a:pt x="708027" y="318989"/>
                  </a:lnTo>
                  <a:lnTo>
                    <a:pt x="666337" y="339709"/>
                  </a:lnTo>
                  <a:lnTo>
                    <a:pt x="625694" y="360962"/>
                  </a:lnTo>
                  <a:lnTo>
                    <a:pt x="586119" y="382738"/>
                  </a:lnTo>
                  <a:lnTo>
                    <a:pt x="547636" y="405026"/>
                  </a:lnTo>
                  <a:lnTo>
                    <a:pt x="510264" y="427814"/>
                  </a:lnTo>
                  <a:lnTo>
                    <a:pt x="474026" y="451091"/>
                  </a:lnTo>
                  <a:lnTo>
                    <a:pt x="438944" y="474847"/>
                  </a:lnTo>
                  <a:lnTo>
                    <a:pt x="405039" y="499071"/>
                  </a:lnTo>
                  <a:lnTo>
                    <a:pt x="372333" y="523751"/>
                  </a:lnTo>
                  <a:lnTo>
                    <a:pt x="340847" y="548875"/>
                  </a:lnTo>
                  <a:lnTo>
                    <a:pt x="310604" y="574435"/>
                  </a:lnTo>
                  <a:lnTo>
                    <a:pt x="281624" y="600417"/>
                  </a:lnTo>
                  <a:lnTo>
                    <a:pt x="253931" y="626811"/>
                  </a:lnTo>
                  <a:lnTo>
                    <a:pt x="202487" y="680792"/>
                  </a:lnTo>
                  <a:lnTo>
                    <a:pt x="156445" y="736288"/>
                  </a:lnTo>
                  <a:lnTo>
                    <a:pt x="115980" y="793211"/>
                  </a:lnTo>
                  <a:lnTo>
                    <a:pt x="81264" y="851473"/>
                  </a:lnTo>
                  <a:lnTo>
                    <a:pt x="52471" y="910985"/>
                  </a:lnTo>
                  <a:lnTo>
                    <a:pt x="29775" y="971658"/>
                  </a:lnTo>
                  <a:lnTo>
                    <a:pt x="13349" y="1033405"/>
                  </a:lnTo>
                  <a:lnTo>
                    <a:pt x="3366" y="1096136"/>
                  </a:lnTo>
                  <a:lnTo>
                    <a:pt x="0" y="1159764"/>
                  </a:lnTo>
                  <a:lnTo>
                    <a:pt x="289940" y="1159764"/>
                  </a:lnTo>
                  <a:lnTo>
                    <a:pt x="290798" y="1127658"/>
                  </a:lnTo>
                  <a:lnTo>
                    <a:pt x="293355" y="1095759"/>
                  </a:lnTo>
                  <a:lnTo>
                    <a:pt x="303484" y="1032628"/>
                  </a:lnTo>
                  <a:lnTo>
                    <a:pt x="320154" y="970463"/>
                  </a:lnTo>
                  <a:lnTo>
                    <a:pt x="343192" y="909358"/>
                  </a:lnTo>
                  <a:lnTo>
                    <a:pt x="372425" y="849407"/>
                  </a:lnTo>
                  <a:lnTo>
                    <a:pt x="407681" y="790703"/>
                  </a:lnTo>
                  <a:lnTo>
                    <a:pt x="448787" y="733342"/>
                  </a:lnTo>
                  <a:lnTo>
                    <a:pt x="495570" y="677416"/>
                  </a:lnTo>
                  <a:lnTo>
                    <a:pt x="547857" y="623020"/>
                  </a:lnTo>
                  <a:lnTo>
                    <a:pt x="576010" y="596424"/>
                  </a:lnTo>
                  <a:lnTo>
                    <a:pt x="605475" y="570247"/>
                  </a:lnTo>
                  <a:lnTo>
                    <a:pt x="636229" y="544498"/>
                  </a:lnTo>
                  <a:lnTo>
                    <a:pt x="668252" y="519191"/>
                  </a:lnTo>
                  <a:lnTo>
                    <a:pt x="701520" y="494336"/>
                  </a:lnTo>
                  <a:lnTo>
                    <a:pt x="736014" y="469946"/>
                  </a:lnTo>
                  <a:lnTo>
                    <a:pt x="771710" y="446031"/>
                  </a:lnTo>
                  <a:lnTo>
                    <a:pt x="808588" y="422605"/>
                  </a:lnTo>
                  <a:lnTo>
                    <a:pt x="846626" y="399679"/>
                  </a:lnTo>
                  <a:lnTo>
                    <a:pt x="885803" y="377264"/>
                  </a:lnTo>
                  <a:lnTo>
                    <a:pt x="926096" y="355372"/>
                  </a:lnTo>
                  <a:lnTo>
                    <a:pt x="967484" y="334015"/>
                  </a:lnTo>
                  <a:lnTo>
                    <a:pt x="1009946" y="313204"/>
                  </a:lnTo>
                  <a:lnTo>
                    <a:pt x="1053460" y="292952"/>
                  </a:lnTo>
                  <a:lnTo>
                    <a:pt x="1098004" y="273270"/>
                  </a:lnTo>
                  <a:lnTo>
                    <a:pt x="1143557" y="254169"/>
                  </a:lnTo>
                  <a:lnTo>
                    <a:pt x="1190097" y="235662"/>
                  </a:lnTo>
                  <a:lnTo>
                    <a:pt x="1237602" y="217761"/>
                  </a:lnTo>
                  <a:lnTo>
                    <a:pt x="1286052" y="200476"/>
                  </a:lnTo>
                  <a:lnTo>
                    <a:pt x="1335423" y="183820"/>
                  </a:lnTo>
                  <a:lnTo>
                    <a:pt x="1385696" y="167805"/>
                  </a:lnTo>
                  <a:lnTo>
                    <a:pt x="1436847" y="152441"/>
                  </a:lnTo>
                  <a:lnTo>
                    <a:pt x="1488856" y="137742"/>
                  </a:lnTo>
                  <a:lnTo>
                    <a:pt x="1541701" y="123718"/>
                  </a:lnTo>
                  <a:lnTo>
                    <a:pt x="1595360" y="110382"/>
                  </a:lnTo>
                  <a:lnTo>
                    <a:pt x="1649811" y="97744"/>
                  </a:lnTo>
                  <a:lnTo>
                    <a:pt x="1705034" y="85818"/>
                  </a:lnTo>
                  <a:lnTo>
                    <a:pt x="1761006" y="74614"/>
                  </a:lnTo>
                  <a:lnTo>
                    <a:pt x="1817706" y="64144"/>
                  </a:lnTo>
                  <a:lnTo>
                    <a:pt x="1875113" y="54420"/>
                  </a:lnTo>
                  <a:lnTo>
                    <a:pt x="1933204" y="45454"/>
                  </a:lnTo>
                  <a:lnTo>
                    <a:pt x="1991957" y="37258"/>
                  </a:lnTo>
                  <a:lnTo>
                    <a:pt x="2051353" y="29842"/>
                  </a:lnTo>
                  <a:lnTo>
                    <a:pt x="2111368" y="23220"/>
                  </a:lnTo>
                  <a:lnTo>
                    <a:pt x="2171981" y="17402"/>
                  </a:lnTo>
                  <a:lnTo>
                    <a:pt x="2233171" y="12401"/>
                  </a:lnTo>
                  <a:lnTo>
                    <a:pt x="2294916" y="8228"/>
                  </a:lnTo>
                  <a:lnTo>
                    <a:pt x="2357194" y="4894"/>
                  </a:lnTo>
                  <a:lnTo>
                    <a:pt x="2419985" y="2412"/>
                  </a:lnTo>
                  <a:lnTo>
                    <a:pt x="2383788" y="1339"/>
                  </a:lnTo>
                  <a:lnTo>
                    <a:pt x="2347579" y="587"/>
                  </a:lnTo>
                  <a:lnTo>
                    <a:pt x="2311346" y="144"/>
                  </a:lnTo>
                  <a:lnTo>
                    <a:pt x="2275078" y="0"/>
                  </a:lnTo>
                  <a:close/>
                </a:path>
              </a:pathLst>
            </a:custGeom>
            <a:solidFill>
              <a:srgbClr val="375C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3806190" y="621030"/>
              <a:ext cx="4912995" cy="1160145"/>
            </a:xfrm>
            <a:custGeom>
              <a:avLst/>
              <a:gdLst/>
              <a:ahLst/>
              <a:cxnLst/>
              <a:rect l="l" t="t" r="r" b="b"/>
              <a:pathLst>
                <a:path w="4912995" h="1160145">
                  <a:moveTo>
                    <a:pt x="2419985" y="2412"/>
                  </a:moveTo>
                  <a:lnTo>
                    <a:pt x="2357194" y="4894"/>
                  </a:lnTo>
                  <a:lnTo>
                    <a:pt x="2294916" y="8228"/>
                  </a:lnTo>
                  <a:lnTo>
                    <a:pt x="2233171" y="12401"/>
                  </a:lnTo>
                  <a:lnTo>
                    <a:pt x="2171981" y="17402"/>
                  </a:lnTo>
                  <a:lnTo>
                    <a:pt x="2111368" y="23220"/>
                  </a:lnTo>
                  <a:lnTo>
                    <a:pt x="2051353" y="29842"/>
                  </a:lnTo>
                  <a:lnTo>
                    <a:pt x="1991957" y="37258"/>
                  </a:lnTo>
                  <a:lnTo>
                    <a:pt x="1933204" y="45454"/>
                  </a:lnTo>
                  <a:lnTo>
                    <a:pt x="1875113" y="54420"/>
                  </a:lnTo>
                  <a:lnTo>
                    <a:pt x="1817706" y="64144"/>
                  </a:lnTo>
                  <a:lnTo>
                    <a:pt x="1761006" y="74614"/>
                  </a:lnTo>
                  <a:lnTo>
                    <a:pt x="1705034" y="85818"/>
                  </a:lnTo>
                  <a:lnTo>
                    <a:pt x="1649811" y="97744"/>
                  </a:lnTo>
                  <a:lnTo>
                    <a:pt x="1595360" y="110382"/>
                  </a:lnTo>
                  <a:lnTo>
                    <a:pt x="1541701" y="123718"/>
                  </a:lnTo>
                  <a:lnTo>
                    <a:pt x="1488856" y="137742"/>
                  </a:lnTo>
                  <a:lnTo>
                    <a:pt x="1436847" y="152441"/>
                  </a:lnTo>
                  <a:lnTo>
                    <a:pt x="1385696" y="167805"/>
                  </a:lnTo>
                  <a:lnTo>
                    <a:pt x="1335423" y="183820"/>
                  </a:lnTo>
                  <a:lnTo>
                    <a:pt x="1286052" y="200476"/>
                  </a:lnTo>
                  <a:lnTo>
                    <a:pt x="1237602" y="217761"/>
                  </a:lnTo>
                  <a:lnTo>
                    <a:pt x="1190097" y="235662"/>
                  </a:lnTo>
                  <a:lnTo>
                    <a:pt x="1143557" y="254169"/>
                  </a:lnTo>
                  <a:lnTo>
                    <a:pt x="1098004" y="273270"/>
                  </a:lnTo>
                  <a:lnTo>
                    <a:pt x="1053460" y="292952"/>
                  </a:lnTo>
                  <a:lnTo>
                    <a:pt x="1009946" y="313204"/>
                  </a:lnTo>
                  <a:lnTo>
                    <a:pt x="967484" y="334015"/>
                  </a:lnTo>
                  <a:lnTo>
                    <a:pt x="926096" y="355372"/>
                  </a:lnTo>
                  <a:lnTo>
                    <a:pt x="885803" y="377264"/>
                  </a:lnTo>
                  <a:lnTo>
                    <a:pt x="846626" y="399679"/>
                  </a:lnTo>
                  <a:lnTo>
                    <a:pt x="808588" y="422605"/>
                  </a:lnTo>
                  <a:lnTo>
                    <a:pt x="771710" y="446031"/>
                  </a:lnTo>
                  <a:lnTo>
                    <a:pt x="736014" y="469946"/>
                  </a:lnTo>
                  <a:lnTo>
                    <a:pt x="701520" y="494336"/>
                  </a:lnTo>
                  <a:lnTo>
                    <a:pt x="668252" y="519191"/>
                  </a:lnTo>
                  <a:lnTo>
                    <a:pt x="636229" y="544498"/>
                  </a:lnTo>
                  <a:lnTo>
                    <a:pt x="605475" y="570247"/>
                  </a:lnTo>
                  <a:lnTo>
                    <a:pt x="576010" y="596424"/>
                  </a:lnTo>
                  <a:lnTo>
                    <a:pt x="547857" y="623020"/>
                  </a:lnTo>
                  <a:lnTo>
                    <a:pt x="495570" y="677416"/>
                  </a:lnTo>
                  <a:lnTo>
                    <a:pt x="448787" y="733342"/>
                  </a:lnTo>
                  <a:lnTo>
                    <a:pt x="407681" y="790703"/>
                  </a:lnTo>
                  <a:lnTo>
                    <a:pt x="372425" y="849407"/>
                  </a:lnTo>
                  <a:lnTo>
                    <a:pt x="343192" y="909358"/>
                  </a:lnTo>
                  <a:lnTo>
                    <a:pt x="320154" y="970463"/>
                  </a:lnTo>
                  <a:lnTo>
                    <a:pt x="303484" y="1032628"/>
                  </a:lnTo>
                  <a:lnTo>
                    <a:pt x="293355" y="1095759"/>
                  </a:lnTo>
                  <a:lnTo>
                    <a:pt x="289940" y="1159764"/>
                  </a:lnTo>
                  <a:lnTo>
                    <a:pt x="0" y="1159764"/>
                  </a:lnTo>
                  <a:lnTo>
                    <a:pt x="3366" y="1096136"/>
                  </a:lnTo>
                  <a:lnTo>
                    <a:pt x="13349" y="1033405"/>
                  </a:lnTo>
                  <a:lnTo>
                    <a:pt x="29775" y="971658"/>
                  </a:lnTo>
                  <a:lnTo>
                    <a:pt x="52471" y="910985"/>
                  </a:lnTo>
                  <a:lnTo>
                    <a:pt x="81264" y="851473"/>
                  </a:lnTo>
                  <a:lnTo>
                    <a:pt x="115980" y="793211"/>
                  </a:lnTo>
                  <a:lnTo>
                    <a:pt x="156445" y="736288"/>
                  </a:lnTo>
                  <a:lnTo>
                    <a:pt x="202487" y="680792"/>
                  </a:lnTo>
                  <a:lnTo>
                    <a:pt x="253931" y="626811"/>
                  </a:lnTo>
                  <a:lnTo>
                    <a:pt x="281624" y="600417"/>
                  </a:lnTo>
                  <a:lnTo>
                    <a:pt x="310604" y="574435"/>
                  </a:lnTo>
                  <a:lnTo>
                    <a:pt x="340847" y="548875"/>
                  </a:lnTo>
                  <a:lnTo>
                    <a:pt x="372333" y="523751"/>
                  </a:lnTo>
                  <a:lnTo>
                    <a:pt x="405039" y="499071"/>
                  </a:lnTo>
                  <a:lnTo>
                    <a:pt x="438944" y="474847"/>
                  </a:lnTo>
                  <a:lnTo>
                    <a:pt x="474026" y="451091"/>
                  </a:lnTo>
                  <a:lnTo>
                    <a:pt x="510264" y="427814"/>
                  </a:lnTo>
                  <a:lnTo>
                    <a:pt x="547636" y="405026"/>
                  </a:lnTo>
                  <a:lnTo>
                    <a:pt x="586119" y="382738"/>
                  </a:lnTo>
                  <a:lnTo>
                    <a:pt x="625694" y="360962"/>
                  </a:lnTo>
                  <a:lnTo>
                    <a:pt x="666337" y="339709"/>
                  </a:lnTo>
                  <a:lnTo>
                    <a:pt x="708027" y="318989"/>
                  </a:lnTo>
                  <a:lnTo>
                    <a:pt x="750743" y="298814"/>
                  </a:lnTo>
                  <a:lnTo>
                    <a:pt x="794462" y="279195"/>
                  </a:lnTo>
                  <a:lnTo>
                    <a:pt x="839163" y="260143"/>
                  </a:lnTo>
                  <a:lnTo>
                    <a:pt x="884825" y="241669"/>
                  </a:lnTo>
                  <a:lnTo>
                    <a:pt x="931426" y="223784"/>
                  </a:lnTo>
                  <a:lnTo>
                    <a:pt x="978943" y="206499"/>
                  </a:lnTo>
                  <a:lnTo>
                    <a:pt x="1027356" y="189825"/>
                  </a:lnTo>
                  <a:lnTo>
                    <a:pt x="1076643" y="173773"/>
                  </a:lnTo>
                  <a:lnTo>
                    <a:pt x="1126781" y="158354"/>
                  </a:lnTo>
                  <a:lnTo>
                    <a:pt x="1177750" y="143580"/>
                  </a:lnTo>
                  <a:lnTo>
                    <a:pt x="1229527" y="129461"/>
                  </a:lnTo>
                  <a:lnTo>
                    <a:pt x="1282092" y="116009"/>
                  </a:lnTo>
                  <a:lnTo>
                    <a:pt x="1335421" y="103234"/>
                  </a:lnTo>
                  <a:lnTo>
                    <a:pt x="1389495" y="91148"/>
                  </a:lnTo>
                  <a:lnTo>
                    <a:pt x="1444290" y="79761"/>
                  </a:lnTo>
                  <a:lnTo>
                    <a:pt x="1499785" y="69085"/>
                  </a:lnTo>
                  <a:lnTo>
                    <a:pt x="1555959" y="59131"/>
                  </a:lnTo>
                  <a:lnTo>
                    <a:pt x="1612789" y="49909"/>
                  </a:lnTo>
                  <a:lnTo>
                    <a:pt x="1670255" y="41431"/>
                  </a:lnTo>
                  <a:lnTo>
                    <a:pt x="1728335" y="33709"/>
                  </a:lnTo>
                  <a:lnTo>
                    <a:pt x="1787006" y="26752"/>
                  </a:lnTo>
                  <a:lnTo>
                    <a:pt x="1846247" y="20572"/>
                  </a:lnTo>
                  <a:lnTo>
                    <a:pt x="1906037" y="15180"/>
                  </a:lnTo>
                  <a:lnTo>
                    <a:pt x="1966353" y="10588"/>
                  </a:lnTo>
                  <a:lnTo>
                    <a:pt x="2027174" y="6806"/>
                  </a:lnTo>
                  <a:lnTo>
                    <a:pt x="2088479" y="3845"/>
                  </a:lnTo>
                  <a:lnTo>
                    <a:pt x="2150246" y="1716"/>
                  </a:lnTo>
                  <a:lnTo>
                    <a:pt x="2212453" y="430"/>
                  </a:lnTo>
                  <a:lnTo>
                    <a:pt x="2275078" y="0"/>
                  </a:lnTo>
                  <a:lnTo>
                    <a:pt x="2565019" y="0"/>
                  </a:lnTo>
                  <a:lnTo>
                    <a:pt x="2625883" y="411"/>
                  </a:lnTo>
                  <a:lnTo>
                    <a:pt x="2686422" y="1638"/>
                  </a:lnTo>
                  <a:lnTo>
                    <a:pt x="2746611" y="3672"/>
                  </a:lnTo>
                  <a:lnTo>
                    <a:pt x="2806428" y="6504"/>
                  </a:lnTo>
                  <a:lnTo>
                    <a:pt x="2865849" y="10124"/>
                  </a:lnTo>
                  <a:lnTo>
                    <a:pt x="2924850" y="14523"/>
                  </a:lnTo>
                  <a:lnTo>
                    <a:pt x="2983409" y="19693"/>
                  </a:lnTo>
                  <a:lnTo>
                    <a:pt x="3041502" y="25623"/>
                  </a:lnTo>
                  <a:lnTo>
                    <a:pt x="3099106" y="32305"/>
                  </a:lnTo>
                  <a:lnTo>
                    <a:pt x="3156198" y="39730"/>
                  </a:lnTo>
                  <a:lnTo>
                    <a:pt x="3212753" y="47888"/>
                  </a:lnTo>
                  <a:lnTo>
                    <a:pt x="3268749" y="56769"/>
                  </a:lnTo>
                  <a:lnTo>
                    <a:pt x="3324163" y="66366"/>
                  </a:lnTo>
                  <a:lnTo>
                    <a:pt x="3378971" y="76668"/>
                  </a:lnTo>
                  <a:lnTo>
                    <a:pt x="3433150" y="87667"/>
                  </a:lnTo>
                  <a:lnTo>
                    <a:pt x="3486677" y="99353"/>
                  </a:lnTo>
                  <a:lnTo>
                    <a:pt x="3539527" y="111717"/>
                  </a:lnTo>
                  <a:lnTo>
                    <a:pt x="3591679" y="124750"/>
                  </a:lnTo>
                  <a:lnTo>
                    <a:pt x="3643108" y="138443"/>
                  </a:lnTo>
                  <a:lnTo>
                    <a:pt x="3693791" y="152786"/>
                  </a:lnTo>
                  <a:lnTo>
                    <a:pt x="3743705" y="167770"/>
                  </a:lnTo>
                  <a:lnTo>
                    <a:pt x="3792827" y="183386"/>
                  </a:lnTo>
                  <a:lnTo>
                    <a:pt x="3841133" y="199625"/>
                  </a:lnTo>
                  <a:lnTo>
                    <a:pt x="3888600" y="216478"/>
                  </a:lnTo>
                  <a:lnTo>
                    <a:pt x="3935205" y="233935"/>
                  </a:lnTo>
                  <a:lnTo>
                    <a:pt x="3980924" y="251987"/>
                  </a:lnTo>
                  <a:lnTo>
                    <a:pt x="4025734" y="270625"/>
                  </a:lnTo>
                  <a:lnTo>
                    <a:pt x="4069612" y="289840"/>
                  </a:lnTo>
                  <a:lnTo>
                    <a:pt x="4112534" y="309623"/>
                  </a:lnTo>
                  <a:lnTo>
                    <a:pt x="4154477" y="329964"/>
                  </a:lnTo>
                  <a:lnTo>
                    <a:pt x="4195418" y="350855"/>
                  </a:lnTo>
                  <a:lnTo>
                    <a:pt x="4235333" y="372285"/>
                  </a:lnTo>
                  <a:lnTo>
                    <a:pt x="4274199" y="394246"/>
                  </a:lnTo>
                  <a:lnTo>
                    <a:pt x="4311993" y="416729"/>
                  </a:lnTo>
                  <a:lnTo>
                    <a:pt x="4348691" y="439724"/>
                  </a:lnTo>
                  <a:lnTo>
                    <a:pt x="4384271" y="463222"/>
                  </a:lnTo>
                  <a:lnTo>
                    <a:pt x="4418708" y="487215"/>
                  </a:lnTo>
                  <a:lnTo>
                    <a:pt x="4451979" y="511692"/>
                  </a:lnTo>
                  <a:lnTo>
                    <a:pt x="4484062" y="536644"/>
                  </a:lnTo>
                  <a:lnTo>
                    <a:pt x="4514933" y="562063"/>
                  </a:lnTo>
                  <a:lnTo>
                    <a:pt x="4544568" y="587940"/>
                  </a:lnTo>
                  <a:lnTo>
                    <a:pt x="4572944" y="614264"/>
                  </a:lnTo>
                  <a:lnTo>
                    <a:pt x="4625827" y="668220"/>
                  </a:lnTo>
                  <a:lnTo>
                    <a:pt x="4673394" y="723857"/>
                  </a:lnTo>
                  <a:lnTo>
                    <a:pt x="4715459" y="781101"/>
                  </a:lnTo>
                  <a:lnTo>
                    <a:pt x="4751836" y="839881"/>
                  </a:lnTo>
                  <a:lnTo>
                    <a:pt x="4767834" y="869823"/>
                  </a:lnTo>
                  <a:lnTo>
                    <a:pt x="4912741" y="869823"/>
                  </a:lnTo>
                  <a:lnTo>
                    <a:pt x="4695063" y="1159764"/>
                  </a:lnTo>
                  <a:lnTo>
                    <a:pt x="4332859" y="869823"/>
                  </a:lnTo>
                  <a:lnTo>
                    <a:pt x="4477893" y="869823"/>
                  </a:lnTo>
                  <a:lnTo>
                    <a:pt x="4461895" y="839881"/>
                  </a:lnTo>
                  <a:lnTo>
                    <a:pt x="4425518" y="781101"/>
                  </a:lnTo>
                  <a:lnTo>
                    <a:pt x="4383453" y="723857"/>
                  </a:lnTo>
                  <a:lnTo>
                    <a:pt x="4335886" y="668220"/>
                  </a:lnTo>
                  <a:lnTo>
                    <a:pt x="4283003" y="614264"/>
                  </a:lnTo>
                  <a:lnTo>
                    <a:pt x="4254627" y="587940"/>
                  </a:lnTo>
                  <a:lnTo>
                    <a:pt x="4224992" y="562063"/>
                  </a:lnTo>
                  <a:lnTo>
                    <a:pt x="4194121" y="536644"/>
                  </a:lnTo>
                  <a:lnTo>
                    <a:pt x="4162038" y="511692"/>
                  </a:lnTo>
                  <a:lnTo>
                    <a:pt x="4128767" y="487215"/>
                  </a:lnTo>
                  <a:lnTo>
                    <a:pt x="4094330" y="463222"/>
                  </a:lnTo>
                  <a:lnTo>
                    <a:pt x="4058750" y="439724"/>
                  </a:lnTo>
                  <a:lnTo>
                    <a:pt x="4022052" y="416729"/>
                  </a:lnTo>
                  <a:lnTo>
                    <a:pt x="3984258" y="394246"/>
                  </a:lnTo>
                  <a:lnTo>
                    <a:pt x="3945392" y="372285"/>
                  </a:lnTo>
                  <a:lnTo>
                    <a:pt x="3905477" y="350855"/>
                  </a:lnTo>
                  <a:lnTo>
                    <a:pt x="3864536" y="329964"/>
                  </a:lnTo>
                  <a:lnTo>
                    <a:pt x="3822593" y="309623"/>
                  </a:lnTo>
                  <a:lnTo>
                    <a:pt x="3779671" y="289840"/>
                  </a:lnTo>
                  <a:lnTo>
                    <a:pt x="3735793" y="270625"/>
                  </a:lnTo>
                  <a:lnTo>
                    <a:pt x="3690983" y="251987"/>
                  </a:lnTo>
                  <a:lnTo>
                    <a:pt x="3645264" y="233935"/>
                  </a:lnTo>
                  <a:lnTo>
                    <a:pt x="3598659" y="216478"/>
                  </a:lnTo>
                  <a:lnTo>
                    <a:pt x="3551192" y="199625"/>
                  </a:lnTo>
                  <a:lnTo>
                    <a:pt x="3502886" y="183386"/>
                  </a:lnTo>
                  <a:lnTo>
                    <a:pt x="3453764" y="167770"/>
                  </a:lnTo>
                  <a:lnTo>
                    <a:pt x="3403850" y="152786"/>
                  </a:lnTo>
                  <a:lnTo>
                    <a:pt x="3353167" y="138443"/>
                  </a:lnTo>
                  <a:lnTo>
                    <a:pt x="3301738" y="124750"/>
                  </a:lnTo>
                  <a:lnTo>
                    <a:pt x="3249586" y="111717"/>
                  </a:lnTo>
                  <a:lnTo>
                    <a:pt x="3196736" y="99353"/>
                  </a:lnTo>
                  <a:lnTo>
                    <a:pt x="3143209" y="87667"/>
                  </a:lnTo>
                  <a:lnTo>
                    <a:pt x="3089030" y="76668"/>
                  </a:lnTo>
                  <a:lnTo>
                    <a:pt x="3034222" y="66366"/>
                  </a:lnTo>
                  <a:lnTo>
                    <a:pt x="2978808" y="56769"/>
                  </a:lnTo>
                  <a:lnTo>
                    <a:pt x="2922812" y="47888"/>
                  </a:lnTo>
                  <a:lnTo>
                    <a:pt x="2866257" y="39730"/>
                  </a:lnTo>
                  <a:lnTo>
                    <a:pt x="2809165" y="32305"/>
                  </a:lnTo>
                  <a:lnTo>
                    <a:pt x="2751561" y="25623"/>
                  </a:lnTo>
                  <a:lnTo>
                    <a:pt x="2693468" y="19693"/>
                  </a:lnTo>
                  <a:lnTo>
                    <a:pt x="2634909" y="14523"/>
                  </a:lnTo>
                  <a:lnTo>
                    <a:pt x="2575908" y="10124"/>
                  </a:lnTo>
                  <a:lnTo>
                    <a:pt x="2516487" y="6504"/>
                  </a:lnTo>
                  <a:lnTo>
                    <a:pt x="2456670" y="3672"/>
                  </a:lnTo>
                  <a:lnTo>
                    <a:pt x="2396481" y="1638"/>
                  </a:lnTo>
                  <a:lnTo>
                    <a:pt x="2335942" y="411"/>
                  </a:lnTo>
                  <a:lnTo>
                    <a:pt x="2275078" y="0"/>
                  </a:lnTo>
                </a:path>
              </a:pathLst>
            </a:custGeom>
            <a:ln w="254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94021" y="183642"/>
            <a:ext cx="301434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Utiliser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balancer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jambe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arrière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96967" y="4768596"/>
            <a:ext cx="1972056" cy="1780031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2970402" y="5532831"/>
            <a:ext cx="165544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Variante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plus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difficile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51660" y="905255"/>
            <a:ext cx="3189732" cy="3046476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4378705" y="420877"/>
            <a:ext cx="5306695" cy="3270250"/>
            <a:chOff x="4378705" y="420877"/>
            <a:chExt cx="5306695" cy="3270250"/>
          </a:xfrm>
        </p:grpSpPr>
        <p:sp>
          <p:nvSpPr>
            <p:cNvPr id="4" name="object 4" descr=""/>
            <p:cNvSpPr/>
            <p:nvPr/>
          </p:nvSpPr>
          <p:spPr>
            <a:xfrm>
              <a:off x="5752972" y="433577"/>
              <a:ext cx="1672589" cy="943610"/>
            </a:xfrm>
            <a:custGeom>
              <a:avLst/>
              <a:gdLst/>
              <a:ahLst/>
              <a:cxnLst/>
              <a:rect l="l" t="t" r="r" b="b"/>
              <a:pathLst>
                <a:path w="1672590" h="943610">
                  <a:moveTo>
                    <a:pt x="235838" y="0"/>
                  </a:moveTo>
                  <a:lnTo>
                    <a:pt x="0" y="0"/>
                  </a:lnTo>
                  <a:lnTo>
                    <a:pt x="56220" y="796"/>
                  </a:lnTo>
                  <a:lnTo>
                    <a:pt x="111956" y="3169"/>
                  </a:lnTo>
                  <a:lnTo>
                    <a:pt x="167156" y="7089"/>
                  </a:lnTo>
                  <a:lnTo>
                    <a:pt x="221768" y="12530"/>
                  </a:lnTo>
                  <a:lnTo>
                    <a:pt x="275741" y="19463"/>
                  </a:lnTo>
                  <a:lnTo>
                    <a:pt x="329023" y="27861"/>
                  </a:lnTo>
                  <a:lnTo>
                    <a:pt x="381564" y="37696"/>
                  </a:lnTo>
                  <a:lnTo>
                    <a:pt x="433310" y="48942"/>
                  </a:lnTo>
                  <a:lnTo>
                    <a:pt x="484212" y="61570"/>
                  </a:lnTo>
                  <a:lnTo>
                    <a:pt x="534216" y="75552"/>
                  </a:lnTo>
                  <a:lnTo>
                    <a:pt x="583273" y="90861"/>
                  </a:lnTo>
                  <a:lnTo>
                    <a:pt x="631330" y="107470"/>
                  </a:lnTo>
                  <a:lnTo>
                    <a:pt x="678335" y="125350"/>
                  </a:lnTo>
                  <a:lnTo>
                    <a:pt x="724239" y="144475"/>
                  </a:lnTo>
                  <a:lnTo>
                    <a:pt x="768987" y="164816"/>
                  </a:lnTo>
                  <a:lnTo>
                    <a:pt x="812531" y="186346"/>
                  </a:lnTo>
                  <a:lnTo>
                    <a:pt x="854816" y="209037"/>
                  </a:lnTo>
                  <a:lnTo>
                    <a:pt x="895794" y="232862"/>
                  </a:lnTo>
                  <a:lnTo>
                    <a:pt x="935411" y="257794"/>
                  </a:lnTo>
                  <a:lnTo>
                    <a:pt x="973616" y="283804"/>
                  </a:lnTo>
                  <a:lnTo>
                    <a:pt x="1010358" y="310864"/>
                  </a:lnTo>
                  <a:lnTo>
                    <a:pt x="1045586" y="338948"/>
                  </a:lnTo>
                  <a:lnTo>
                    <a:pt x="1079247" y="368028"/>
                  </a:lnTo>
                  <a:lnTo>
                    <a:pt x="1111291" y="398076"/>
                  </a:lnTo>
                  <a:lnTo>
                    <a:pt x="1141665" y="429064"/>
                  </a:lnTo>
                  <a:lnTo>
                    <a:pt x="1170318" y="460966"/>
                  </a:lnTo>
                  <a:lnTo>
                    <a:pt x="1197200" y="493752"/>
                  </a:lnTo>
                  <a:lnTo>
                    <a:pt x="1222257" y="527397"/>
                  </a:lnTo>
                  <a:lnTo>
                    <a:pt x="1245440" y="561871"/>
                  </a:lnTo>
                  <a:lnTo>
                    <a:pt x="1266695" y="597148"/>
                  </a:lnTo>
                  <a:lnTo>
                    <a:pt x="1285973" y="633199"/>
                  </a:lnTo>
                  <a:lnTo>
                    <a:pt x="1303220" y="669998"/>
                  </a:lnTo>
                  <a:lnTo>
                    <a:pt x="1318386" y="707517"/>
                  </a:lnTo>
                  <a:lnTo>
                    <a:pt x="1200530" y="707517"/>
                  </a:lnTo>
                  <a:lnTo>
                    <a:pt x="1479550" y="943356"/>
                  </a:lnTo>
                  <a:lnTo>
                    <a:pt x="1672208" y="707517"/>
                  </a:lnTo>
                  <a:lnTo>
                    <a:pt x="1554226" y="707517"/>
                  </a:lnTo>
                  <a:lnTo>
                    <a:pt x="1539059" y="669998"/>
                  </a:lnTo>
                  <a:lnTo>
                    <a:pt x="1521812" y="633199"/>
                  </a:lnTo>
                  <a:lnTo>
                    <a:pt x="1502534" y="597148"/>
                  </a:lnTo>
                  <a:lnTo>
                    <a:pt x="1481279" y="561871"/>
                  </a:lnTo>
                  <a:lnTo>
                    <a:pt x="1458096" y="527397"/>
                  </a:lnTo>
                  <a:lnTo>
                    <a:pt x="1433039" y="493752"/>
                  </a:lnTo>
                  <a:lnTo>
                    <a:pt x="1406157" y="460966"/>
                  </a:lnTo>
                  <a:lnTo>
                    <a:pt x="1377504" y="429064"/>
                  </a:lnTo>
                  <a:lnTo>
                    <a:pt x="1347130" y="398076"/>
                  </a:lnTo>
                  <a:lnTo>
                    <a:pt x="1315086" y="368028"/>
                  </a:lnTo>
                  <a:lnTo>
                    <a:pt x="1281425" y="338948"/>
                  </a:lnTo>
                  <a:lnTo>
                    <a:pt x="1246197" y="310864"/>
                  </a:lnTo>
                  <a:lnTo>
                    <a:pt x="1209455" y="283804"/>
                  </a:lnTo>
                  <a:lnTo>
                    <a:pt x="1171250" y="257794"/>
                  </a:lnTo>
                  <a:lnTo>
                    <a:pt x="1131633" y="232862"/>
                  </a:lnTo>
                  <a:lnTo>
                    <a:pt x="1090655" y="209037"/>
                  </a:lnTo>
                  <a:lnTo>
                    <a:pt x="1048370" y="186346"/>
                  </a:lnTo>
                  <a:lnTo>
                    <a:pt x="1004826" y="164816"/>
                  </a:lnTo>
                  <a:lnTo>
                    <a:pt x="960078" y="144475"/>
                  </a:lnTo>
                  <a:lnTo>
                    <a:pt x="914174" y="125350"/>
                  </a:lnTo>
                  <a:lnTo>
                    <a:pt x="867169" y="107470"/>
                  </a:lnTo>
                  <a:lnTo>
                    <a:pt x="819112" y="90861"/>
                  </a:lnTo>
                  <a:lnTo>
                    <a:pt x="770055" y="75552"/>
                  </a:lnTo>
                  <a:lnTo>
                    <a:pt x="720051" y="61570"/>
                  </a:lnTo>
                  <a:lnTo>
                    <a:pt x="669149" y="48942"/>
                  </a:lnTo>
                  <a:lnTo>
                    <a:pt x="617403" y="37696"/>
                  </a:lnTo>
                  <a:lnTo>
                    <a:pt x="564862" y="27861"/>
                  </a:lnTo>
                  <a:lnTo>
                    <a:pt x="511580" y="19463"/>
                  </a:lnTo>
                  <a:lnTo>
                    <a:pt x="457607" y="12530"/>
                  </a:lnTo>
                  <a:lnTo>
                    <a:pt x="402995" y="7089"/>
                  </a:lnTo>
                  <a:lnTo>
                    <a:pt x="347795" y="3169"/>
                  </a:lnTo>
                  <a:lnTo>
                    <a:pt x="292059" y="796"/>
                  </a:lnTo>
                  <a:lnTo>
                    <a:pt x="235838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4391405" y="433577"/>
              <a:ext cx="1479550" cy="943610"/>
            </a:xfrm>
            <a:custGeom>
              <a:avLst/>
              <a:gdLst/>
              <a:ahLst/>
              <a:cxnLst/>
              <a:rect l="l" t="t" r="r" b="b"/>
              <a:pathLst>
                <a:path w="1479550" h="943610">
                  <a:moveTo>
                    <a:pt x="1361567" y="0"/>
                  </a:moveTo>
                  <a:lnTo>
                    <a:pt x="1305443" y="786"/>
                  </a:lnTo>
                  <a:lnTo>
                    <a:pt x="1249898" y="3127"/>
                  </a:lnTo>
                  <a:lnTo>
                    <a:pt x="1194973" y="6991"/>
                  </a:lnTo>
                  <a:lnTo>
                    <a:pt x="1140715" y="12348"/>
                  </a:lnTo>
                  <a:lnTo>
                    <a:pt x="1087165" y="19167"/>
                  </a:lnTo>
                  <a:lnTo>
                    <a:pt x="1034368" y="27419"/>
                  </a:lnTo>
                  <a:lnTo>
                    <a:pt x="982368" y="37072"/>
                  </a:lnTo>
                  <a:lnTo>
                    <a:pt x="931208" y="48097"/>
                  </a:lnTo>
                  <a:lnTo>
                    <a:pt x="880933" y="60463"/>
                  </a:lnTo>
                  <a:lnTo>
                    <a:pt x="831586" y="74140"/>
                  </a:lnTo>
                  <a:lnTo>
                    <a:pt x="783210" y="89097"/>
                  </a:lnTo>
                  <a:lnTo>
                    <a:pt x="735851" y="105304"/>
                  </a:lnTo>
                  <a:lnTo>
                    <a:pt x="689550" y="122731"/>
                  </a:lnTo>
                  <a:lnTo>
                    <a:pt x="644354" y="141347"/>
                  </a:lnTo>
                  <a:lnTo>
                    <a:pt x="600304" y="161122"/>
                  </a:lnTo>
                  <a:lnTo>
                    <a:pt x="557445" y="182026"/>
                  </a:lnTo>
                  <a:lnTo>
                    <a:pt x="515821" y="204028"/>
                  </a:lnTo>
                  <a:lnTo>
                    <a:pt x="475476" y="227098"/>
                  </a:lnTo>
                  <a:lnTo>
                    <a:pt x="436452" y="251205"/>
                  </a:lnTo>
                  <a:lnTo>
                    <a:pt x="398795" y="276320"/>
                  </a:lnTo>
                  <a:lnTo>
                    <a:pt x="362548" y="302411"/>
                  </a:lnTo>
                  <a:lnTo>
                    <a:pt x="327755" y="329449"/>
                  </a:lnTo>
                  <a:lnTo>
                    <a:pt x="294459" y="357403"/>
                  </a:lnTo>
                  <a:lnTo>
                    <a:pt x="262705" y="386242"/>
                  </a:lnTo>
                  <a:lnTo>
                    <a:pt x="232535" y="415937"/>
                  </a:lnTo>
                  <a:lnTo>
                    <a:pt x="203995" y="446457"/>
                  </a:lnTo>
                  <a:lnTo>
                    <a:pt x="177127" y="477771"/>
                  </a:lnTo>
                  <a:lnTo>
                    <a:pt x="151976" y="509850"/>
                  </a:lnTo>
                  <a:lnTo>
                    <a:pt x="128586" y="542663"/>
                  </a:lnTo>
                  <a:lnTo>
                    <a:pt x="106999" y="576179"/>
                  </a:lnTo>
                  <a:lnTo>
                    <a:pt x="87260" y="610368"/>
                  </a:lnTo>
                  <a:lnTo>
                    <a:pt x="69414" y="645200"/>
                  </a:lnTo>
                  <a:lnTo>
                    <a:pt x="53502" y="680645"/>
                  </a:lnTo>
                  <a:lnTo>
                    <a:pt x="39571" y="716671"/>
                  </a:lnTo>
                  <a:lnTo>
                    <a:pt x="27662" y="753250"/>
                  </a:lnTo>
                  <a:lnTo>
                    <a:pt x="17820" y="790350"/>
                  </a:lnTo>
                  <a:lnTo>
                    <a:pt x="10089" y="827941"/>
                  </a:lnTo>
                  <a:lnTo>
                    <a:pt x="4513" y="865992"/>
                  </a:lnTo>
                  <a:lnTo>
                    <a:pt x="1135" y="904474"/>
                  </a:lnTo>
                  <a:lnTo>
                    <a:pt x="0" y="943356"/>
                  </a:lnTo>
                  <a:lnTo>
                    <a:pt x="235839" y="943356"/>
                  </a:lnTo>
                  <a:lnTo>
                    <a:pt x="237014" y="903864"/>
                  </a:lnTo>
                  <a:lnTo>
                    <a:pt x="240512" y="864762"/>
                  </a:lnTo>
                  <a:lnTo>
                    <a:pt x="246288" y="826084"/>
                  </a:lnTo>
                  <a:lnTo>
                    <a:pt x="254297" y="787863"/>
                  </a:lnTo>
                  <a:lnTo>
                    <a:pt x="264494" y="750133"/>
                  </a:lnTo>
                  <a:lnTo>
                    <a:pt x="276835" y="712927"/>
                  </a:lnTo>
                  <a:lnTo>
                    <a:pt x="291275" y="676280"/>
                  </a:lnTo>
                  <a:lnTo>
                    <a:pt x="307770" y="640225"/>
                  </a:lnTo>
                  <a:lnTo>
                    <a:pt x="326274" y="604796"/>
                  </a:lnTo>
                  <a:lnTo>
                    <a:pt x="346745" y="570026"/>
                  </a:lnTo>
                  <a:lnTo>
                    <a:pt x="369136" y="535949"/>
                  </a:lnTo>
                  <a:lnTo>
                    <a:pt x="393404" y="502599"/>
                  </a:lnTo>
                  <a:lnTo>
                    <a:pt x="419504" y="470009"/>
                  </a:lnTo>
                  <a:lnTo>
                    <a:pt x="447391" y="438213"/>
                  </a:lnTo>
                  <a:lnTo>
                    <a:pt x="477020" y="407246"/>
                  </a:lnTo>
                  <a:lnTo>
                    <a:pt x="508348" y="377139"/>
                  </a:lnTo>
                  <a:lnTo>
                    <a:pt x="541329" y="347928"/>
                  </a:lnTo>
                  <a:lnTo>
                    <a:pt x="575919" y="319645"/>
                  </a:lnTo>
                  <a:lnTo>
                    <a:pt x="612074" y="292326"/>
                  </a:lnTo>
                  <a:lnTo>
                    <a:pt x="649748" y="266002"/>
                  </a:lnTo>
                  <a:lnTo>
                    <a:pt x="688898" y="240708"/>
                  </a:lnTo>
                  <a:lnTo>
                    <a:pt x="729478" y="216478"/>
                  </a:lnTo>
                  <a:lnTo>
                    <a:pt x="771444" y="193345"/>
                  </a:lnTo>
                  <a:lnTo>
                    <a:pt x="814752" y="171343"/>
                  </a:lnTo>
                  <a:lnTo>
                    <a:pt x="859357" y="150505"/>
                  </a:lnTo>
                  <a:lnTo>
                    <a:pt x="905214" y="130866"/>
                  </a:lnTo>
                  <a:lnTo>
                    <a:pt x="952279" y="112459"/>
                  </a:lnTo>
                  <a:lnTo>
                    <a:pt x="1000507" y="95317"/>
                  </a:lnTo>
                  <a:lnTo>
                    <a:pt x="1049854" y="79475"/>
                  </a:lnTo>
                  <a:lnTo>
                    <a:pt x="1100274" y="64966"/>
                  </a:lnTo>
                  <a:lnTo>
                    <a:pt x="1151725" y="51823"/>
                  </a:lnTo>
                  <a:lnTo>
                    <a:pt x="1204160" y="40081"/>
                  </a:lnTo>
                  <a:lnTo>
                    <a:pt x="1257535" y="29773"/>
                  </a:lnTo>
                  <a:lnTo>
                    <a:pt x="1311807" y="20933"/>
                  </a:lnTo>
                  <a:lnTo>
                    <a:pt x="1366929" y="13594"/>
                  </a:lnTo>
                  <a:lnTo>
                    <a:pt x="1422858" y="7790"/>
                  </a:lnTo>
                  <a:lnTo>
                    <a:pt x="1479550" y="3556"/>
                  </a:lnTo>
                  <a:lnTo>
                    <a:pt x="1450095" y="1982"/>
                  </a:lnTo>
                  <a:lnTo>
                    <a:pt x="1420606" y="873"/>
                  </a:lnTo>
                  <a:lnTo>
                    <a:pt x="1391092" y="216"/>
                  </a:lnTo>
                  <a:lnTo>
                    <a:pt x="1361567" y="0"/>
                  </a:lnTo>
                  <a:close/>
                </a:path>
              </a:pathLst>
            </a:custGeom>
            <a:solidFill>
              <a:srgbClr val="375C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391405" y="433577"/>
              <a:ext cx="3034030" cy="943610"/>
            </a:xfrm>
            <a:custGeom>
              <a:avLst/>
              <a:gdLst/>
              <a:ahLst/>
              <a:cxnLst/>
              <a:rect l="l" t="t" r="r" b="b"/>
              <a:pathLst>
                <a:path w="3034029" h="943610">
                  <a:moveTo>
                    <a:pt x="1479550" y="3556"/>
                  </a:moveTo>
                  <a:lnTo>
                    <a:pt x="1422858" y="7790"/>
                  </a:lnTo>
                  <a:lnTo>
                    <a:pt x="1366929" y="13594"/>
                  </a:lnTo>
                  <a:lnTo>
                    <a:pt x="1311807" y="20933"/>
                  </a:lnTo>
                  <a:lnTo>
                    <a:pt x="1257535" y="29773"/>
                  </a:lnTo>
                  <a:lnTo>
                    <a:pt x="1204160" y="40081"/>
                  </a:lnTo>
                  <a:lnTo>
                    <a:pt x="1151725" y="51823"/>
                  </a:lnTo>
                  <a:lnTo>
                    <a:pt x="1100274" y="64966"/>
                  </a:lnTo>
                  <a:lnTo>
                    <a:pt x="1049854" y="79475"/>
                  </a:lnTo>
                  <a:lnTo>
                    <a:pt x="1000507" y="95317"/>
                  </a:lnTo>
                  <a:lnTo>
                    <a:pt x="952279" y="112459"/>
                  </a:lnTo>
                  <a:lnTo>
                    <a:pt x="905214" y="130866"/>
                  </a:lnTo>
                  <a:lnTo>
                    <a:pt x="859357" y="150505"/>
                  </a:lnTo>
                  <a:lnTo>
                    <a:pt x="814752" y="171343"/>
                  </a:lnTo>
                  <a:lnTo>
                    <a:pt x="771444" y="193345"/>
                  </a:lnTo>
                  <a:lnTo>
                    <a:pt x="729478" y="216478"/>
                  </a:lnTo>
                  <a:lnTo>
                    <a:pt x="688898" y="240708"/>
                  </a:lnTo>
                  <a:lnTo>
                    <a:pt x="649748" y="266002"/>
                  </a:lnTo>
                  <a:lnTo>
                    <a:pt x="612074" y="292326"/>
                  </a:lnTo>
                  <a:lnTo>
                    <a:pt x="575919" y="319645"/>
                  </a:lnTo>
                  <a:lnTo>
                    <a:pt x="541329" y="347928"/>
                  </a:lnTo>
                  <a:lnTo>
                    <a:pt x="508348" y="377139"/>
                  </a:lnTo>
                  <a:lnTo>
                    <a:pt x="477020" y="407246"/>
                  </a:lnTo>
                  <a:lnTo>
                    <a:pt x="447391" y="438213"/>
                  </a:lnTo>
                  <a:lnTo>
                    <a:pt x="419504" y="470009"/>
                  </a:lnTo>
                  <a:lnTo>
                    <a:pt x="393404" y="502599"/>
                  </a:lnTo>
                  <a:lnTo>
                    <a:pt x="369136" y="535949"/>
                  </a:lnTo>
                  <a:lnTo>
                    <a:pt x="346745" y="570026"/>
                  </a:lnTo>
                  <a:lnTo>
                    <a:pt x="326274" y="604796"/>
                  </a:lnTo>
                  <a:lnTo>
                    <a:pt x="307770" y="640225"/>
                  </a:lnTo>
                  <a:lnTo>
                    <a:pt x="291275" y="676280"/>
                  </a:lnTo>
                  <a:lnTo>
                    <a:pt x="276835" y="712927"/>
                  </a:lnTo>
                  <a:lnTo>
                    <a:pt x="264494" y="750133"/>
                  </a:lnTo>
                  <a:lnTo>
                    <a:pt x="254297" y="787863"/>
                  </a:lnTo>
                  <a:lnTo>
                    <a:pt x="246288" y="826084"/>
                  </a:lnTo>
                  <a:lnTo>
                    <a:pt x="240512" y="864762"/>
                  </a:lnTo>
                  <a:lnTo>
                    <a:pt x="237014" y="903864"/>
                  </a:lnTo>
                  <a:lnTo>
                    <a:pt x="235839" y="943356"/>
                  </a:lnTo>
                  <a:lnTo>
                    <a:pt x="0" y="943356"/>
                  </a:lnTo>
                  <a:lnTo>
                    <a:pt x="1135" y="904474"/>
                  </a:lnTo>
                  <a:lnTo>
                    <a:pt x="4513" y="865992"/>
                  </a:lnTo>
                  <a:lnTo>
                    <a:pt x="10089" y="827941"/>
                  </a:lnTo>
                  <a:lnTo>
                    <a:pt x="17820" y="790350"/>
                  </a:lnTo>
                  <a:lnTo>
                    <a:pt x="27662" y="753250"/>
                  </a:lnTo>
                  <a:lnTo>
                    <a:pt x="39571" y="716671"/>
                  </a:lnTo>
                  <a:lnTo>
                    <a:pt x="53502" y="680645"/>
                  </a:lnTo>
                  <a:lnTo>
                    <a:pt x="69414" y="645200"/>
                  </a:lnTo>
                  <a:lnTo>
                    <a:pt x="87260" y="610368"/>
                  </a:lnTo>
                  <a:lnTo>
                    <a:pt x="106999" y="576179"/>
                  </a:lnTo>
                  <a:lnTo>
                    <a:pt x="128586" y="542663"/>
                  </a:lnTo>
                  <a:lnTo>
                    <a:pt x="151976" y="509850"/>
                  </a:lnTo>
                  <a:lnTo>
                    <a:pt x="177127" y="477771"/>
                  </a:lnTo>
                  <a:lnTo>
                    <a:pt x="203995" y="446457"/>
                  </a:lnTo>
                  <a:lnTo>
                    <a:pt x="232535" y="415937"/>
                  </a:lnTo>
                  <a:lnTo>
                    <a:pt x="262705" y="386242"/>
                  </a:lnTo>
                  <a:lnTo>
                    <a:pt x="294459" y="357403"/>
                  </a:lnTo>
                  <a:lnTo>
                    <a:pt x="327755" y="329449"/>
                  </a:lnTo>
                  <a:lnTo>
                    <a:pt x="362548" y="302411"/>
                  </a:lnTo>
                  <a:lnTo>
                    <a:pt x="398795" y="276320"/>
                  </a:lnTo>
                  <a:lnTo>
                    <a:pt x="436452" y="251205"/>
                  </a:lnTo>
                  <a:lnTo>
                    <a:pt x="475476" y="227098"/>
                  </a:lnTo>
                  <a:lnTo>
                    <a:pt x="515821" y="204028"/>
                  </a:lnTo>
                  <a:lnTo>
                    <a:pt x="557445" y="182026"/>
                  </a:lnTo>
                  <a:lnTo>
                    <a:pt x="600304" y="161122"/>
                  </a:lnTo>
                  <a:lnTo>
                    <a:pt x="644354" y="141347"/>
                  </a:lnTo>
                  <a:lnTo>
                    <a:pt x="689550" y="122731"/>
                  </a:lnTo>
                  <a:lnTo>
                    <a:pt x="735851" y="105304"/>
                  </a:lnTo>
                  <a:lnTo>
                    <a:pt x="783210" y="89097"/>
                  </a:lnTo>
                  <a:lnTo>
                    <a:pt x="831586" y="74140"/>
                  </a:lnTo>
                  <a:lnTo>
                    <a:pt x="880933" y="60463"/>
                  </a:lnTo>
                  <a:lnTo>
                    <a:pt x="931208" y="48097"/>
                  </a:lnTo>
                  <a:lnTo>
                    <a:pt x="982368" y="37072"/>
                  </a:lnTo>
                  <a:lnTo>
                    <a:pt x="1034368" y="27419"/>
                  </a:lnTo>
                  <a:lnTo>
                    <a:pt x="1087165" y="19167"/>
                  </a:lnTo>
                  <a:lnTo>
                    <a:pt x="1140715" y="12348"/>
                  </a:lnTo>
                  <a:lnTo>
                    <a:pt x="1194973" y="6991"/>
                  </a:lnTo>
                  <a:lnTo>
                    <a:pt x="1249898" y="3127"/>
                  </a:lnTo>
                  <a:lnTo>
                    <a:pt x="1305443" y="786"/>
                  </a:lnTo>
                  <a:lnTo>
                    <a:pt x="1361567" y="0"/>
                  </a:lnTo>
                  <a:lnTo>
                    <a:pt x="1597406" y="0"/>
                  </a:lnTo>
                  <a:lnTo>
                    <a:pt x="1653626" y="796"/>
                  </a:lnTo>
                  <a:lnTo>
                    <a:pt x="1709362" y="3169"/>
                  </a:lnTo>
                  <a:lnTo>
                    <a:pt x="1764562" y="7089"/>
                  </a:lnTo>
                  <a:lnTo>
                    <a:pt x="1819174" y="12530"/>
                  </a:lnTo>
                  <a:lnTo>
                    <a:pt x="1873147" y="19463"/>
                  </a:lnTo>
                  <a:lnTo>
                    <a:pt x="1926429" y="27861"/>
                  </a:lnTo>
                  <a:lnTo>
                    <a:pt x="1978970" y="37696"/>
                  </a:lnTo>
                  <a:lnTo>
                    <a:pt x="2030716" y="48942"/>
                  </a:lnTo>
                  <a:lnTo>
                    <a:pt x="2081618" y="61570"/>
                  </a:lnTo>
                  <a:lnTo>
                    <a:pt x="2131622" y="75552"/>
                  </a:lnTo>
                  <a:lnTo>
                    <a:pt x="2180679" y="90861"/>
                  </a:lnTo>
                  <a:lnTo>
                    <a:pt x="2228736" y="107470"/>
                  </a:lnTo>
                  <a:lnTo>
                    <a:pt x="2275741" y="125350"/>
                  </a:lnTo>
                  <a:lnTo>
                    <a:pt x="2321645" y="144475"/>
                  </a:lnTo>
                  <a:lnTo>
                    <a:pt x="2366393" y="164816"/>
                  </a:lnTo>
                  <a:lnTo>
                    <a:pt x="2409937" y="186346"/>
                  </a:lnTo>
                  <a:lnTo>
                    <a:pt x="2452222" y="209037"/>
                  </a:lnTo>
                  <a:lnTo>
                    <a:pt x="2493200" y="232862"/>
                  </a:lnTo>
                  <a:lnTo>
                    <a:pt x="2532817" y="257794"/>
                  </a:lnTo>
                  <a:lnTo>
                    <a:pt x="2571022" y="283804"/>
                  </a:lnTo>
                  <a:lnTo>
                    <a:pt x="2607764" y="310864"/>
                  </a:lnTo>
                  <a:lnTo>
                    <a:pt x="2642992" y="338948"/>
                  </a:lnTo>
                  <a:lnTo>
                    <a:pt x="2676653" y="368028"/>
                  </a:lnTo>
                  <a:lnTo>
                    <a:pt x="2708697" y="398076"/>
                  </a:lnTo>
                  <a:lnTo>
                    <a:pt x="2739071" y="429064"/>
                  </a:lnTo>
                  <a:lnTo>
                    <a:pt x="2767724" y="460966"/>
                  </a:lnTo>
                  <a:lnTo>
                    <a:pt x="2794606" y="493752"/>
                  </a:lnTo>
                  <a:lnTo>
                    <a:pt x="2819663" y="527397"/>
                  </a:lnTo>
                  <a:lnTo>
                    <a:pt x="2842846" y="561871"/>
                  </a:lnTo>
                  <a:lnTo>
                    <a:pt x="2864101" y="597148"/>
                  </a:lnTo>
                  <a:lnTo>
                    <a:pt x="2883379" y="633199"/>
                  </a:lnTo>
                  <a:lnTo>
                    <a:pt x="2900626" y="669998"/>
                  </a:lnTo>
                  <a:lnTo>
                    <a:pt x="2915793" y="707517"/>
                  </a:lnTo>
                  <a:lnTo>
                    <a:pt x="3033776" y="707517"/>
                  </a:lnTo>
                  <a:lnTo>
                    <a:pt x="2841117" y="943356"/>
                  </a:lnTo>
                  <a:lnTo>
                    <a:pt x="2562098" y="707517"/>
                  </a:lnTo>
                  <a:lnTo>
                    <a:pt x="2679954" y="707517"/>
                  </a:lnTo>
                  <a:lnTo>
                    <a:pt x="2664787" y="669998"/>
                  </a:lnTo>
                  <a:lnTo>
                    <a:pt x="2647540" y="633199"/>
                  </a:lnTo>
                  <a:lnTo>
                    <a:pt x="2628262" y="597148"/>
                  </a:lnTo>
                  <a:lnTo>
                    <a:pt x="2607007" y="561871"/>
                  </a:lnTo>
                  <a:lnTo>
                    <a:pt x="2583824" y="527397"/>
                  </a:lnTo>
                  <a:lnTo>
                    <a:pt x="2558767" y="493752"/>
                  </a:lnTo>
                  <a:lnTo>
                    <a:pt x="2531885" y="460966"/>
                  </a:lnTo>
                  <a:lnTo>
                    <a:pt x="2503232" y="429064"/>
                  </a:lnTo>
                  <a:lnTo>
                    <a:pt x="2472858" y="398076"/>
                  </a:lnTo>
                  <a:lnTo>
                    <a:pt x="2440814" y="368028"/>
                  </a:lnTo>
                  <a:lnTo>
                    <a:pt x="2407153" y="338948"/>
                  </a:lnTo>
                  <a:lnTo>
                    <a:pt x="2371925" y="310864"/>
                  </a:lnTo>
                  <a:lnTo>
                    <a:pt x="2335183" y="283804"/>
                  </a:lnTo>
                  <a:lnTo>
                    <a:pt x="2296978" y="257794"/>
                  </a:lnTo>
                  <a:lnTo>
                    <a:pt x="2257361" y="232862"/>
                  </a:lnTo>
                  <a:lnTo>
                    <a:pt x="2216383" y="209037"/>
                  </a:lnTo>
                  <a:lnTo>
                    <a:pt x="2174098" y="186346"/>
                  </a:lnTo>
                  <a:lnTo>
                    <a:pt x="2130554" y="164816"/>
                  </a:lnTo>
                  <a:lnTo>
                    <a:pt x="2085806" y="144475"/>
                  </a:lnTo>
                  <a:lnTo>
                    <a:pt x="2039902" y="125350"/>
                  </a:lnTo>
                  <a:lnTo>
                    <a:pt x="1992897" y="107470"/>
                  </a:lnTo>
                  <a:lnTo>
                    <a:pt x="1944840" y="90861"/>
                  </a:lnTo>
                  <a:lnTo>
                    <a:pt x="1895783" y="75552"/>
                  </a:lnTo>
                  <a:lnTo>
                    <a:pt x="1845779" y="61570"/>
                  </a:lnTo>
                  <a:lnTo>
                    <a:pt x="1794877" y="48942"/>
                  </a:lnTo>
                  <a:lnTo>
                    <a:pt x="1743131" y="37696"/>
                  </a:lnTo>
                  <a:lnTo>
                    <a:pt x="1690590" y="27861"/>
                  </a:lnTo>
                  <a:lnTo>
                    <a:pt x="1637308" y="19463"/>
                  </a:lnTo>
                  <a:lnTo>
                    <a:pt x="1583335" y="12530"/>
                  </a:lnTo>
                  <a:lnTo>
                    <a:pt x="1528723" y="7089"/>
                  </a:lnTo>
                  <a:lnTo>
                    <a:pt x="1473523" y="3169"/>
                  </a:lnTo>
                  <a:lnTo>
                    <a:pt x="1417787" y="796"/>
                  </a:lnTo>
                  <a:lnTo>
                    <a:pt x="1361567" y="0"/>
                  </a:lnTo>
                </a:path>
              </a:pathLst>
            </a:custGeom>
            <a:ln w="25400">
              <a:solidFill>
                <a:srgbClr val="172C5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28359" y="1165859"/>
              <a:ext cx="3756660" cy="2525268"/>
            </a:xfrm>
            <a:prstGeom prst="rect">
              <a:avLst/>
            </a:prstGeom>
          </p:spPr>
        </p:pic>
      </p:grpSp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59552" y="4145278"/>
            <a:ext cx="3200400" cy="2712719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3672078" y="5357241"/>
            <a:ext cx="1795145" cy="453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latin typeface="Arial"/>
                <a:cs typeface="Arial"/>
              </a:rPr>
              <a:t>Variante: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400">
                <a:latin typeface="Arial"/>
                <a:cs typeface="Arial"/>
              </a:rPr>
              <a:t>Avec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banc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d’impulsion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94254" y="746887"/>
            <a:ext cx="5445125" cy="63563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algn="ctr" marL="4445">
              <a:lnSpc>
                <a:spcPct val="100000"/>
              </a:lnSpc>
              <a:spcBef>
                <a:spcPts val="105"/>
              </a:spcBef>
            </a:pPr>
            <a:r>
              <a:rPr dirty="0" u="none" sz="2000" b="0">
                <a:latin typeface="Arial"/>
                <a:cs typeface="Arial"/>
              </a:rPr>
              <a:t>Travail</a:t>
            </a:r>
            <a:r>
              <a:rPr dirty="0" u="none" sz="2000" spc="-20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de</a:t>
            </a:r>
            <a:r>
              <a:rPr dirty="0" u="none" sz="2000" spc="-35" b="0">
                <a:latin typeface="Arial"/>
                <a:cs typeface="Arial"/>
              </a:rPr>
              <a:t> </a:t>
            </a:r>
            <a:r>
              <a:rPr dirty="0" u="none" sz="2000" spc="-10" b="0">
                <a:latin typeface="Arial"/>
                <a:cs typeface="Arial"/>
              </a:rPr>
              <a:t>poussée.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u="none" sz="2000" b="0">
                <a:latin typeface="Arial"/>
                <a:cs typeface="Arial"/>
              </a:rPr>
              <a:t>Se</a:t>
            </a:r>
            <a:r>
              <a:rPr dirty="0" u="none" sz="2000" spc="-20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fait</a:t>
            </a:r>
            <a:r>
              <a:rPr dirty="0" u="none" sz="2000" spc="-20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aussi</a:t>
            </a:r>
            <a:r>
              <a:rPr dirty="0" u="none" sz="2000" spc="-35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avec</a:t>
            </a:r>
            <a:r>
              <a:rPr dirty="0" u="none" sz="2000" spc="-25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élastique</a:t>
            </a:r>
            <a:r>
              <a:rPr dirty="0" u="none" sz="2000" spc="-30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au</a:t>
            </a:r>
            <a:r>
              <a:rPr dirty="0" u="none" sz="2000" spc="-20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bassin</a:t>
            </a:r>
            <a:r>
              <a:rPr dirty="0" u="none" sz="2000" spc="-35" b="0">
                <a:latin typeface="Arial"/>
                <a:cs typeface="Arial"/>
              </a:rPr>
              <a:t> </a:t>
            </a:r>
            <a:r>
              <a:rPr dirty="0" u="none" sz="2000" b="0">
                <a:latin typeface="Arial"/>
                <a:cs typeface="Arial"/>
              </a:rPr>
              <a:t>ou</a:t>
            </a:r>
            <a:r>
              <a:rPr dirty="0" u="none" sz="2000" spc="-20" b="0">
                <a:latin typeface="Arial"/>
                <a:cs typeface="Arial"/>
              </a:rPr>
              <a:t> </a:t>
            </a:r>
            <a:r>
              <a:rPr dirty="0" u="none" sz="2000" spc="-10" b="0">
                <a:latin typeface="Arial"/>
                <a:cs typeface="Arial"/>
              </a:rPr>
              <a:t>cordes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99972" y="1786127"/>
            <a:ext cx="4442460" cy="4518660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61303" y="2351532"/>
            <a:ext cx="2499359" cy="3208019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83752" y="2004060"/>
            <a:ext cx="3058668" cy="3704844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8440673" y="5842812"/>
            <a:ext cx="368363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PUIS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LACHER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L’ELASTIQUE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-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SURVITESSE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9897" y="398729"/>
            <a:ext cx="1127125" cy="3314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none" sz="2000">
                <a:latin typeface="Arial"/>
                <a:cs typeface="Arial"/>
              </a:rPr>
              <a:t>En</a:t>
            </a:r>
            <a:r>
              <a:rPr dirty="0" u="none" sz="2000" spc="-20">
                <a:latin typeface="Arial"/>
                <a:cs typeface="Arial"/>
              </a:rPr>
              <a:t> </a:t>
            </a:r>
            <a:r>
              <a:rPr dirty="0" u="none" sz="2000" spc="-10">
                <a:latin typeface="Arial"/>
                <a:cs typeface="Arial"/>
              </a:rPr>
              <a:t>sprint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1769491" y="1290320"/>
            <a:ext cx="8317230" cy="19469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50800" marR="43180" indent="635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Les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élèves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doivent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déterminer</a:t>
            </a:r>
            <a:r>
              <a:rPr dirty="0" sz="1400" spc="-6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leur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«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longueur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moyenne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foulée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»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sprinter,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et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stabiliser.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Pour</a:t>
            </a:r>
            <a:r>
              <a:rPr dirty="0" sz="1400" spc="-25">
                <a:latin typeface="Arial"/>
                <a:cs typeface="Arial"/>
              </a:rPr>
              <a:t> ce </a:t>
            </a:r>
            <a:r>
              <a:rPr dirty="0" sz="1400">
                <a:latin typeface="Arial"/>
                <a:cs typeface="Arial"/>
              </a:rPr>
              <a:t>faire,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ils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mesurent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distance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parcourue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10ème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appui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(ou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5ème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«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coup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»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et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celle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20ème </a:t>
            </a:r>
            <a:r>
              <a:rPr dirty="0" sz="1400">
                <a:latin typeface="Arial"/>
                <a:cs typeface="Arial"/>
              </a:rPr>
              <a:t>appui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(ou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10ème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«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coup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pied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».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calculant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distance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parcourue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10</a:t>
            </a:r>
            <a:r>
              <a:rPr dirty="0" baseline="24691" sz="1350">
                <a:latin typeface="Arial"/>
                <a:cs typeface="Arial"/>
              </a:rPr>
              <a:t>ème</a:t>
            </a:r>
            <a:r>
              <a:rPr dirty="0" baseline="24691" sz="1350" spc="202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au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20ème,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ils</a:t>
            </a:r>
            <a:r>
              <a:rPr dirty="0" sz="1400" spc="-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savent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 spc="-25">
                <a:latin typeface="Arial"/>
                <a:cs typeface="Arial"/>
              </a:rPr>
              <a:t>la </a:t>
            </a:r>
            <a:r>
              <a:rPr dirty="0" sz="1400">
                <a:latin typeface="Arial"/>
                <a:cs typeface="Arial"/>
              </a:rPr>
              <a:t>distance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parcourue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10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foulées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lancées.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Qu’ils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divisent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par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10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pour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connaître</a:t>
            </a:r>
            <a:r>
              <a:rPr dirty="0" sz="1400" spc="-7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l’amplitude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d’une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foulée </a:t>
            </a:r>
            <a:r>
              <a:rPr dirty="0" sz="1400">
                <a:latin typeface="Arial"/>
                <a:cs typeface="Arial"/>
              </a:rPr>
              <a:t>(D20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–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D10)/10.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Ici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encore,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l’amplitude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prise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comme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seul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élément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n’a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pas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sens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(il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ne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s’agit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faire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 spc="-25">
                <a:latin typeface="Arial"/>
                <a:cs typeface="Arial"/>
              </a:rPr>
              <a:t>10 </a:t>
            </a:r>
            <a:r>
              <a:rPr dirty="0" sz="1400">
                <a:latin typeface="Arial"/>
                <a:cs typeface="Arial"/>
              </a:rPr>
              <a:t>foulées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bondissantes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!). C’est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toujours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rapport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distance</a:t>
            </a:r>
            <a:r>
              <a:rPr dirty="0" sz="1400" spc="-5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/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temps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qui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est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signifiant,</a:t>
            </a:r>
            <a:r>
              <a:rPr dirty="0" sz="1400" spc="-6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et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révélateur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de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 spc="-25">
                <a:latin typeface="Arial"/>
                <a:cs typeface="Arial"/>
              </a:rPr>
              <a:t>la </a:t>
            </a:r>
            <a:r>
              <a:rPr dirty="0" sz="1400">
                <a:latin typeface="Arial"/>
                <a:cs typeface="Arial"/>
              </a:rPr>
              <a:t>vitesse.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Donc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le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rapport</a:t>
            </a:r>
            <a:r>
              <a:rPr dirty="0" sz="1400" spc="-5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amplitude/</a:t>
            </a:r>
            <a:r>
              <a:rPr dirty="0" sz="1400" spc="-4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fréquence.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400">
              <a:latin typeface="Arial"/>
              <a:cs typeface="Arial"/>
            </a:endParaRPr>
          </a:p>
          <a:p>
            <a:pPr algn="ctr" marL="2540">
              <a:lnSpc>
                <a:spcPct val="100000"/>
              </a:lnSpc>
            </a:pPr>
            <a:r>
              <a:rPr dirty="0" sz="1400">
                <a:latin typeface="Arial"/>
                <a:cs typeface="Arial"/>
              </a:rPr>
              <a:t>Dupré</a:t>
            </a:r>
            <a:r>
              <a:rPr dirty="0" sz="1400" spc="-4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Janin,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repris</a:t>
            </a:r>
            <a:r>
              <a:rPr dirty="0" sz="1400" spc="-3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par</a:t>
            </a:r>
            <a:r>
              <a:rPr dirty="0" sz="1400" spc="-20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Méard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5435" y="3704844"/>
            <a:ext cx="7812023" cy="18897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773683" y="1109548"/>
            <a:ext cx="10222230" cy="4287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40029" indent="-227329">
              <a:lnSpc>
                <a:spcPts val="3025"/>
              </a:lnSpc>
              <a:spcBef>
                <a:spcPts val="95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800">
                <a:latin typeface="Calibri"/>
                <a:cs typeface="Calibri"/>
              </a:rPr>
              <a:t>Sans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être</a:t>
            </a:r>
            <a:r>
              <a:rPr dirty="0" sz="2800" spc="-7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exhaustif,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pour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l’observateur,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critères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possibles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à</a:t>
            </a:r>
            <a:endParaRPr sz="2800">
              <a:latin typeface="Calibri"/>
              <a:cs typeface="Calibri"/>
            </a:endParaRPr>
          </a:p>
          <a:p>
            <a:pPr marL="241300">
              <a:lnSpc>
                <a:spcPts val="3025"/>
              </a:lnSpc>
            </a:pPr>
            <a:r>
              <a:rPr dirty="0" sz="2800" spc="-10">
                <a:latin typeface="Calibri"/>
                <a:cs typeface="Calibri"/>
              </a:rPr>
              <a:t>relever:</a:t>
            </a:r>
            <a:endParaRPr sz="2800">
              <a:latin typeface="Calibri"/>
              <a:cs typeface="Calibri"/>
            </a:endParaRPr>
          </a:p>
          <a:p>
            <a:pPr marL="12700" marR="645160" indent="190500">
              <a:lnSpc>
                <a:spcPts val="2690"/>
              </a:lnSpc>
              <a:spcBef>
                <a:spcPts val="975"/>
              </a:spcBef>
              <a:buChar char="-"/>
              <a:tabLst>
                <a:tab pos="203200" algn="l"/>
              </a:tabLst>
            </a:pP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receveur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démarre-t-</a:t>
            </a:r>
            <a:r>
              <a:rPr dirty="0" sz="2800">
                <a:latin typeface="Calibri"/>
                <a:cs typeface="Calibri"/>
              </a:rPr>
              <a:t>il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lorsque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donneur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démarre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à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marque définie</a:t>
            </a:r>
            <a:endParaRPr sz="2800">
              <a:latin typeface="Calibri"/>
              <a:cs typeface="Calibri"/>
            </a:endParaRPr>
          </a:p>
          <a:p>
            <a:pPr marL="203200" indent="-190500">
              <a:lnSpc>
                <a:spcPct val="100000"/>
              </a:lnSpc>
              <a:spcBef>
                <a:spcPts val="360"/>
              </a:spcBef>
              <a:buChar char="-"/>
              <a:tabLst>
                <a:tab pos="20320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posture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receveur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est-</a:t>
            </a:r>
            <a:r>
              <a:rPr dirty="0" sz="2800">
                <a:latin typeface="Calibri"/>
                <a:cs typeface="Calibri"/>
              </a:rPr>
              <a:t>elle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adéquate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  <a:p>
            <a:pPr marL="203200" indent="-190500">
              <a:lnSpc>
                <a:spcPct val="100000"/>
              </a:lnSpc>
              <a:spcBef>
                <a:spcPts val="325"/>
              </a:spcBef>
              <a:buChar char="-"/>
              <a:tabLst>
                <a:tab pos="20320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posture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relayeur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est-</a:t>
            </a:r>
            <a:r>
              <a:rPr dirty="0" sz="2800">
                <a:latin typeface="Calibri"/>
                <a:cs typeface="Calibri"/>
              </a:rPr>
              <a:t>elle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adéquate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  <a:p>
            <a:pPr marL="203200" indent="-190500">
              <a:lnSpc>
                <a:spcPct val="100000"/>
              </a:lnSpc>
              <a:spcBef>
                <a:spcPts val="325"/>
              </a:spcBef>
              <a:buChar char="-"/>
              <a:tabLst>
                <a:tab pos="20320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transmission</a:t>
            </a:r>
            <a:r>
              <a:rPr dirty="0" sz="2800" spc="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déroule-</a:t>
            </a:r>
            <a:r>
              <a:rPr dirty="0" sz="2800" spc="-20">
                <a:latin typeface="Calibri"/>
                <a:cs typeface="Calibri"/>
              </a:rPr>
              <a:t>t-</a:t>
            </a:r>
            <a:r>
              <a:rPr dirty="0" sz="2800">
                <a:latin typeface="Calibri"/>
                <a:cs typeface="Calibri"/>
              </a:rPr>
              <a:t>elle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fin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zone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  <a:p>
            <a:pPr marL="12700" marR="5080" indent="190500">
              <a:lnSpc>
                <a:spcPts val="2690"/>
              </a:lnSpc>
              <a:spcBef>
                <a:spcPts val="985"/>
              </a:spcBef>
              <a:buChar char="-"/>
              <a:tabLst>
                <a:tab pos="203200" algn="l"/>
                <a:tab pos="7379970" algn="l"/>
              </a:tabLst>
            </a:pP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transmission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fait-</a:t>
            </a:r>
            <a:r>
              <a:rPr dirty="0" sz="2800">
                <a:latin typeface="Calibri"/>
                <a:cs typeface="Calibri"/>
              </a:rPr>
              <a:t>elle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5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appuis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maximum</a:t>
            </a:r>
            <a:r>
              <a:rPr dirty="0" sz="2800">
                <a:latin typeface="Calibri"/>
                <a:cs typeface="Calibri"/>
              </a:rPr>
              <a:t>	à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partir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moment </a:t>
            </a:r>
            <a:r>
              <a:rPr dirty="0" sz="2800">
                <a:latin typeface="Calibri"/>
                <a:cs typeface="Calibri"/>
              </a:rPr>
              <a:t>où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relayé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tend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bras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  <a:p>
            <a:pPr marL="203200" indent="-190500">
              <a:lnSpc>
                <a:spcPct val="100000"/>
              </a:lnSpc>
              <a:spcBef>
                <a:spcPts val="345"/>
              </a:spcBef>
              <a:buChar char="-"/>
              <a:tabLst>
                <a:tab pos="203200" algn="l"/>
                <a:tab pos="5462270" algn="l"/>
              </a:tabLst>
            </a:pPr>
            <a:r>
              <a:rPr dirty="0" sz="2800">
                <a:latin typeface="Calibri"/>
                <a:cs typeface="Calibri"/>
              </a:rPr>
              <a:t>Y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a-</a:t>
            </a:r>
            <a:r>
              <a:rPr dirty="0" sz="2800" spc="-20">
                <a:latin typeface="Calibri"/>
                <a:cs typeface="Calibri"/>
              </a:rPr>
              <a:t>t-</a:t>
            </a:r>
            <a:r>
              <a:rPr dirty="0" sz="2800">
                <a:latin typeface="Calibri"/>
                <a:cs typeface="Calibri"/>
              </a:rPr>
              <a:t>il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signal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sonore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perceptible</a:t>
            </a:r>
            <a:r>
              <a:rPr dirty="0" sz="2800">
                <a:latin typeface="Calibri"/>
                <a:cs typeface="Calibri"/>
              </a:rPr>
              <a:t>	donné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par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relayeur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50"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69841" y="609676"/>
            <a:ext cx="4050665" cy="6972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none" b="0">
                <a:latin typeface="Calibri"/>
                <a:cs typeface="Calibri"/>
              </a:rPr>
              <a:t>Quelques</a:t>
            </a:r>
            <a:r>
              <a:rPr dirty="0" u="none" spc="-60" b="0">
                <a:latin typeface="Calibri"/>
                <a:cs typeface="Calibri"/>
              </a:rPr>
              <a:t> </a:t>
            </a:r>
            <a:r>
              <a:rPr dirty="0" u="none" spc="-10" b="0">
                <a:latin typeface="Calibri"/>
                <a:cs typeface="Calibri"/>
              </a:rPr>
              <a:t>repères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16939" y="1717547"/>
            <a:ext cx="10235565" cy="4203065"/>
          </a:xfrm>
          <a:prstGeom prst="rect">
            <a:avLst/>
          </a:prstGeom>
        </p:spPr>
        <p:txBody>
          <a:bodyPr wrap="square" lIns="0" tIns="54610" rIns="0" bIns="0" rtlCol="0" vert="horz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430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800">
                <a:latin typeface="Calibri"/>
                <a:cs typeface="Calibri"/>
              </a:rPr>
              <a:t>Relais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plus de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2km/h</a:t>
            </a:r>
            <a:r>
              <a:rPr dirty="0" sz="2800" spc="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d’écart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pour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transmettre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fin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20">
                <a:latin typeface="Calibri"/>
                <a:cs typeface="Calibri"/>
              </a:rPr>
              <a:t> zone</a:t>
            </a:r>
            <a:endParaRPr sz="2800">
              <a:latin typeface="Calibri"/>
              <a:cs typeface="Calibri"/>
            </a:endParaRPr>
          </a:p>
          <a:p>
            <a:pPr marL="240029" marR="5080" indent="-227329">
              <a:lnSpc>
                <a:spcPts val="2690"/>
              </a:lnSpc>
              <a:spcBef>
                <a:spcPts val="975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800">
                <a:latin typeface="Calibri"/>
                <a:cs typeface="Calibri"/>
              </a:rPr>
              <a:t>Travailler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mise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action: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mettre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déséquilibre</a:t>
            </a:r>
            <a:r>
              <a:rPr dirty="0" sz="2800" spc="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volontaire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20">
                <a:latin typeface="Calibri"/>
                <a:cs typeface="Calibri"/>
              </a:rPr>
              <a:t>plus </a:t>
            </a:r>
            <a:r>
              <a:rPr dirty="0" sz="2800" spc="-20">
                <a:latin typeface="Calibri"/>
                <a:cs typeface="Calibri"/>
              </a:rPr>
              <a:t>	</a:t>
            </a:r>
            <a:r>
              <a:rPr dirty="0" sz="2800" spc="-10">
                <a:latin typeface="Calibri"/>
                <a:cs typeface="Calibri"/>
              </a:rPr>
              <a:t>longtemps</a:t>
            </a:r>
            <a:endParaRPr sz="2800">
              <a:latin typeface="Calibri"/>
              <a:cs typeface="Calibri"/>
            </a:endParaRPr>
          </a:p>
          <a:p>
            <a:pPr marL="240029" marR="509905" indent="-227329">
              <a:lnSpc>
                <a:spcPts val="2690"/>
              </a:lnSpc>
              <a:spcBef>
                <a:spcPts val="1005"/>
              </a:spcBef>
              <a:buFont typeface="Arial"/>
              <a:buChar char="•"/>
              <a:tabLst>
                <a:tab pos="241300" algn="l"/>
              </a:tabLst>
            </a:pPr>
            <a:r>
              <a:rPr dirty="0" sz="2800">
                <a:latin typeface="Calibri"/>
                <a:cs typeface="Calibri"/>
              </a:rPr>
              <a:t>Travailler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l’attitude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course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pour</a:t>
            </a:r>
            <a:r>
              <a:rPr dirty="0" sz="2800" spc="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passer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d’un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cycle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arrière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à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un </a:t>
            </a:r>
            <a:r>
              <a:rPr dirty="0" sz="2800" spc="-25">
                <a:latin typeface="Calibri"/>
                <a:cs typeface="Calibri"/>
              </a:rPr>
              <a:t>	</a:t>
            </a:r>
            <a:r>
              <a:rPr dirty="0" sz="2800">
                <a:latin typeface="Calibri"/>
                <a:cs typeface="Calibri"/>
              </a:rPr>
              <a:t>cycle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avant.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engageant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les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segments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libres,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regard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horizontal… </a:t>
            </a:r>
            <a:r>
              <a:rPr dirty="0" sz="2800" spc="-10">
                <a:latin typeface="Calibri"/>
                <a:cs typeface="Calibri"/>
              </a:rPr>
              <a:t>	</a:t>
            </a:r>
            <a:r>
              <a:rPr dirty="0" sz="2800">
                <a:latin typeface="Calibri"/>
                <a:cs typeface="Calibri"/>
              </a:rPr>
              <a:t>travail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filigrane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dès </a:t>
            </a:r>
            <a:r>
              <a:rPr dirty="0" sz="2800" spc="-10">
                <a:latin typeface="Calibri"/>
                <a:cs typeface="Calibri"/>
              </a:rPr>
              <a:t>l’échauffement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boss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transmission</a:t>
            </a:r>
            <a:r>
              <a:rPr dirty="0" sz="2800" spc="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c’est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donneur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ts val="3025"/>
              </a:lnSpc>
              <a:spcBef>
                <a:spcPts val="330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800">
                <a:latin typeface="Calibri"/>
                <a:cs typeface="Calibri"/>
              </a:rPr>
              <a:t>Apprendre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à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s’enfuir=&gt;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commencer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à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fuir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au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moment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opportun</a:t>
            </a:r>
            <a:r>
              <a:rPr dirty="0" sz="2800" spc="-25">
                <a:latin typeface="Calibri"/>
                <a:cs typeface="Calibri"/>
              </a:rPr>
              <a:t> =&gt;</a:t>
            </a:r>
            <a:endParaRPr sz="2800">
              <a:latin typeface="Calibri"/>
              <a:cs typeface="Calibri"/>
            </a:endParaRPr>
          </a:p>
          <a:p>
            <a:pPr marL="241300">
              <a:lnSpc>
                <a:spcPts val="3025"/>
              </a:lnSpc>
            </a:pPr>
            <a:r>
              <a:rPr dirty="0" sz="2800">
                <a:latin typeface="Calibri"/>
                <a:cs typeface="Calibri"/>
              </a:rPr>
              <a:t>récupérer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engin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au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cours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fuite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=&gt;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coordonner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800">
                <a:latin typeface="Calibri"/>
                <a:cs typeface="Calibri"/>
              </a:rPr>
              <a:t>Techniques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transmission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descr=""/>
          <p:cNvGraphicFramePr>
            <a:graphicFrameLocks noGrp="1"/>
          </p:cNvGraphicFramePr>
          <p:nvPr/>
        </p:nvGraphicFramePr>
        <p:xfrm>
          <a:off x="1291844" y="1078991"/>
          <a:ext cx="9685020" cy="57721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8980"/>
                <a:gridCol w="5057139"/>
              </a:tblGrid>
              <a:tr h="3771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CYCLE</a:t>
                      </a:r>
                      <a:r>
                        <a:rPr dirty="0" sz="1800" spc="-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04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CYCLE</a:t>
                      </a:r>
                      <a:r>
                        <a:rPr dirty="0" sz="1800" spc="-35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5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4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04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marL="91440" marR="1485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Réaliser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efforts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enchaîner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plusieurs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actions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motrices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6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différentes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familles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aller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vite,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longtemps,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haut,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loin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04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763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Gérer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son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effort,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faire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choix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réaliser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la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meilleure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performance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au</a:t>
                      </a:r>
                      <a:r>
                        <a:rPr dirty="0" sz="1800" spc="-3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moins</a:t>
                      </a:r>
                      <a:r>
                        <a:rPr dirty="0" sz="1800" spc="-5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deux</a:t>
                      </a:r>
                      <a:r>
                        <a:rPr dirty="0" sz="1800" spc="-6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 b="1">
                          <a:latin typeface="Calibri"/>
                          <a:cs typeface="Calibri"/>
                        </a:rPr>
                        <a:t>familles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athlétiques</a:t>
                      </a:r>
                      <a:r>
                        <a:rPr dirty="0" sz="1800" spc="-6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et/ou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au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moins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deux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styles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nages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04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dirty="0" sz="1800" b="1">
                          <a:latin typeface="Calibri"/>
                          <a:cs typeface="Calibri"/>
                        </a:rPr>
                        <a:t>Combiner</a:t>
                      </a:r>
                      <a:r>
                        <a:rPr dirty="0" sz="1800" spc="-4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une</a:t>
                      </a:r>
                      <a:r>
                        <a:rPr dirty="0" sz="1800" spc="-4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course</a:t>
                      </a:r>
                      <a:r>
                        <a:rPr dirty="0" sz="1800" spc="-4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un</a:t>
                      </a:r>
                      <a:r>
                        <a:rPr dirty="0" sz="1800" spc="-1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saut</a:t>
                      </a:r>
                      <a:r>
                        <a:rPr dirty="0" sz="1800" spc="-1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un</a:t>
                      </a:r>
                      <a:r>
                        <a:rPr dirty="0" sz="1800" spc="-1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lancer</a:t>
                      </a:r>
                      <a:r>
                        <a:rPr dirty="0" sz="1800" spc="-4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 b="1">
                          <a:latin typeface="Calibri"/>
                          <a:cs typeface="Calibri"/>
                        </a:rPr>
                        <a:t>pour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dirty="0" sz="1800" b="1">
                          <a:latin typeface="Calibri"/>
                          <a:cs typeface="Calibri"/>
                        </a:rPr>
                        <a:t>faire</a:t>
                      </a:r>
                      <a:r>
                        <a:rPr dirty="0" sz="1800" spc="-2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la</a:t>
                      </a:r>
                      <a:r>
                        <a:rPr dirty="0" sz="1800" spc="-2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meilleure</a:t>
                      </a:r>
                      <a:r>
                        <a:rPr dirty="0" sz="1800" spc="-3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b="1">
                          <a:latin typeface="Calibri"/>
                          <a:cs typeface="Calibri"/>
                        </a:rPr>
                        <a:t>performance</a:t>
                      </a:r>
                      <a:r>
                        <a:rPr dirty="0" sz="1800" spc="-60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 b="1">
                          <a:latin typeface="Calibri"/>
                          <a:cs typeface="Calibri"/>
                        </a:rPr>
                        <a:t>cumulée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4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S’engager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dans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un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programme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préparation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individuel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ou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collectif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4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marL="91440" marR="41592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Mesurer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quantifier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performances,</a:t>
                      </a:r>
                      <a:r>
                        <a:rPr dirty="0" sz="18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les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enregistrer,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comparer,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classer,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les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traduire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en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représentations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graphiques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Planifier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réaliser</a:t>
                      </a:r>
                      <a:r>
                        <a:rPr dirty="0" sz="18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une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épreuve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combinée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Assumer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les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rôles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chronométreur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et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dirty="0" sz="1800" spc="-10">
                          <a:latin typeface="Calibri"/>
                          <a:cs typeface="Calibri"/>
                        </a:rPr>
                        <a:t>d’observateur.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7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S’échauffer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avant</a:t>
                      </a:r>
                      <a:r>
                        <a:rPr dirty="0" sz="1800" spc="-5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un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effort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7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50609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Aider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ses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camarades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assumer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différents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rôles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sociaux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(juge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d’appel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et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déroulement,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chronométreur,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juge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mesure,</a:t>
                      </a:r>
                      <a:r>
                        <a:rPr dirty="0" sz="18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organisateur,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collecteur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des</a:t>
                      </a:r>
                      <a:r>
                        <a:rPr dirty="0" sz="1800" spc="-6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résultats…)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7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217931"/>
            <a:ext cx="10515600" cy="649605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 marL="1905">
              <a:lnSpc>
                <a:spcPts val="4460"/>
              </a:lnSpc>
            </a:pPr>
            <a:r>
              <a:rPr dirty="0" u="none" sz="4000" b="0">
                <a:latin typeface="Calibri"/>
                <a:cs typeface="Calibri"/>
              </a:rPr>
              <a:t>Les</a:t>
            </a:r>
            <a:r>
              <a:rPr dirty="0" u="none" sz="4000" spc="-70" b="0">
                <a:latin typeface="Calibri"/>
                <a:cs typeface="Calibri"/>
              </a:rPr>
              <a:t> </a:t>
            </a:r>
            <a:r>
              <a:rPr dirty="0" u="none" sz="4000" spc="-10" b="0">
                <a:latin typeface="Calibri"/>
                <a:cs typeface="Calibri"/>
              </a:rPr>
              <a:t>textes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9932" y="542544"/>
            <a:ext cx="10515600" cy="841375"/>
          </a:xfrm>
          <a:prstGeom prst="rect"/>
          <a:solidFill>
            <a:srgbClr val="EC7C30"/>
          </a:solidFill>
        </p:spPr>
        <p:txBody>
          <a:bodyPr wrap="square" lIns="0" tIns="16510" rIns="0" bIns="0" rtlCol="0" vert="horz">
            <a:spAutoFit/>
          </a:bodyPr>
          <a:lstStyle/>
          <a:p>
            <a:pPr algn="ctr" marL="1270">
              <a:lnSpc>
                <a:spcPct val="100000"/>
              </a:lnSpc>
              <a:spcBef>
                <a:spcPts val="130"/>
              </a:spcBef>
            </a:pPr>
            <a:r>
              <a:rPr dirty="0" u="none"/>
              <a:t>Les lancers,</a:t>
            </a:r>
            <a:r>
              <a:rPr dirty="0" u="none" spc="-25"/>
              <a:t> </a:t>
            </a:r>
            <a:r>
              <a:rPr dirty="0" u="none"/>
              <a:t>3 </a:t>
            </a:r>
            <a:r>
              <a:rPr dirty="0" u="none" spc="-10"/>
              <a:t>propositions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1575053" y="1830451"/>
            <a:ext cx="3599179" cy="2851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>
                <a:latin typeface="Calibri"/>
                <a:cs typeface="Calibri"/>
              </a:rPr>
              <a:t>Lancer</a:t>
            </a:r>
            <a:r>
              <a:rPr dirty="0" sz="1700" spc="-2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de</a:t>
            </a:r>
            <a:r>
              <a:rPr dirty="0" sz="1700" spc="-10">
                <a:latin typeface="Calibri"/>
                <a:cs typeface="Calibri"/>
              </a:rPr>
              <a:t> medecine-</a:t>
            </a:r>
            <a:r>
              <a:rPr dirty="0" sz="1700">
                <a:latin typeface="Calibri"/>
                <a:cs typeface="Calibri"/>
              </a:rPr>
              <a:t>ball</a:t>
            </a:r>
            <a:r>
              <a:rPr dirty="0" sz="1700" spc="-10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1kg</a:t>
            </a:r>
            <a:r>
              <a:rPr dirty="0" sz="1700" spc="-35">
                <a:latin typeface="Calibri"/>
                <a:cs typeface="Calibri"/>
              </a:rPr>
              <a:t> </a:t>
            </a:r>
            <a:r>
              <a:rPr dirty="0" sz="1700">
                <a:latin typeface="Calibri"/>
                <a:cs typeface="Calibri"/>
              </a:rPr>
              <a:t>à </a:t>
            </a:r>
            <a:r>
              <a:rPr dirty="0" sz="1700" spc="-10">
                <a:latin typeface="Calibri"/>
                <a:cs typeface="Calibri"/>
              </a:rPr>
              <a:t>1,5kg/2kg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575053" y="3856101"/>
            <a:ext cx="157543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Calibri"/>
                <a:cs typeface="Calibri"/>
              </a:rPr>
              <a:t>Lancer</a:t>
            </a:r>
            <a:r>
              <a:rPr dirty="0" sz="1800" spc="-15">
                <a:latin typeface="Calibri"/>
                <a:cs typeface="Calibri"/>
              </a:rPr>
              <a:t> </a:t>
            </a:r>
            <a:r>
              <a:rPr dirty="0" sz="1800">
                <a:latin typeface="Calibri"/>
                <a:cs typeface="Calibri"/>
              </a:rPr>
              <a:t>de</a:t>
            </a:r>
            <a:r>
              <a:rPr dirty="0" sz="1800" spc="-30">
                <a:latin typeface="Calibri"/>
                <a:cs typeface="Calibri"/>
              </a:rPr>
              <a:t> </a:t>
            </a:r>
            <a:r>
              <a:rPr dirty="0" sz="1800" spc="-10">
                <a:latin typeface="Calibri"/>
                <a:cs typeface="Calibri"/>
              </a:rPr>
              <a:t>vortex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48755" y="1383791"/>
            <a:ext cx="1309116" cy="1309115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34255" y="3183635"/>
            <a:ext cx="1714500" cy="17145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63583" y="3276600"/>
            <a:ext cx="2400300" cy="2286000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7784338" y="4140834"/>
            <a:ext cx="99377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latin typeface="Arial"/>
                <a:cs typeface="Arial"/>
              </a:rPr>
              <a:t>Turbojavelin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067427" y="365506"/>
            <a:ext cx="2057400" cy="42227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none" sz="2600"/>
              <a:t>Medecine</a:t>
            </a:r>
            <a:r>
              <a:rPr dirty="0" u="none" sz="2600" spc="-110"/>
              <a:t> </a:t>
            </a:r>
            <a:r>
              <a:rPr dirty="0" u="none" sz="2600" spc="-20"/>
              <a:t>ball:</a:t>
            </a:r>
            <a:endParaRPr sz="2600"/>
          </a:p>
        </p:txBody>
      </p:sp>
      <p:sp>
        <p:nvSpPr>
          <p:cNvPr id="3" name="object 3" descr=""/>
          <p:cNvSpPr txBox="1"/>
          <p:nvPr/>
        </p:nvSpPr>
        <p:spPr>
          <a:xfrm>
            <a:off x="916939" y="764263"/>
            <a:ext cx="10234930" cy="5066665"/>
          </a:xfrm>
          <a:prstGeom prst="rect">
            <a:avLst/>
          </a:prstGeom>
        </p:spPr>
        <p:txBody>
          <a:bodyPr wrap="square" lIns="0" tIns="99060" rIns="0" bIns="0" rtlCol="0" vert="horz">
            <a:spAutoFit/>
          </a:bodyPr>
          <a:lstStyle/>
          <a:p>
            <a:pPr marL="86995">
              <a:lnSpc>
                <a:spcPct val="100000"/>
              </a:lnSpc>
              <a:spcBef>
                <a:spcPts val="780"/>
              </a:spcBef>
            </a:pPr>
            <a:r>
              <a:rPr dirty="0" sz="2600">
                <a:latin typeface="Calibri"/>
                <a:cs typeface="Calibri"/>
              </a:rPr>
              <a:t>vision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“cumulative”:</a:t>
            </a:r>
            <a:endParaRPr sz="2600">
              <a:latin typeface="Calibri"/>
              <a:cs typeface="Calibri"/>
            </a:endParaRPr>
          </a:p>
          <a:p>
            <a:pPr marL="12700" marR="439420">
              <a:lnSpc>
                <a:spcPct val="90000"/>
              </a:lnSpc>
              <a:spcBef>
                <a:spcPts val="994"/>
              </a:spcBef>
              <a:tabLst>
                <a:tab pos="3515995" algn="l"/>
              </a:tabLst>
            </a:pPr>
            <a:r>
              <a:rPr dirty="0" sz="2600">
                <a:latin typeface="Calibri"/>
                <a:cs typeface="Calibri"/>
              </a:rPr>
              <a:t>Principes: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profil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sans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élan/en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partant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face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sans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élan/en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ajouter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un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pas </a:t>
            </a:r>
            <a:r>
              <a:rPr dirty="0" sz="2600">
                <a:latin typeface="Calibri"/>
                <a:cs typeface="Calibri"/>
              </a:rPr>
              <a:t>chassé</a:t>
            </a:r>
            <a:r>
              <a:rPr dirty="0" sz="2600" spc="-6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rasant.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Pourquoi?</a:t>
            </a:r>
            <a:r>
              <a:rPr dirty="0" sz="2600">
                <a:latin typeface="Calibri"/>
                <a:cs typeface="Calibri"/>
              </a:rPr>
              <a:t>	plus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on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met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vitesse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plus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patrons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de </a:t>
            </a:r>
            <a:r>
              <a:rPr dirty="0" sz="2600" spc="-10">
                <a:latin typeface="Calibri"/>
                <a:cs typeface="Calibri"/>
              </a:rPr>
              <a:t>coordination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vont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dégrader.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CE</a:t>
            </a:r>
            <a:r>
              <a:rPr dirty="0" sz="2600" spc="-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or:</a:t>
            </a:r>
            <a:endParaRPr sz="2600">
              <a:latin typeface="Calibri"/>
              <a:cs typeface="Calibri"/>
            </a:endParaRPr>
          </a:p>
          <a:p>
            <a:pPr marL="469900" marR="5080">
              <a:lnSpc>
                <a:spcPts val="2810"/>
              </a:lnSpc>
              <a:spcBef>
                <a:spcPts val="1050"/>
              </a:spcBef>
            </a:pPr>
            <a:r>
              <a:rPr dirty="0" sz="2600">
                <a:latin typeface="Calibri"/>
                <a:cs typeface="Calibri"/>
              </a:rPr>
              <a:t>1/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sentir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prise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d’avance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restant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au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début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profil.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Pour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un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droitier, </a:t>
            </a:r>
            <a:r>
              <a:rPr dirty="0" sz="2600">
                <a:latin typeface="Calibri"/>
                <a:cs typeface="Calibri"/>
              </a:rPr>
              <a:t>j</a:t>
            </a:r>
            <a:r>
              <a:rPr dirty="0" sz="2600" b="1">
                <a:latin typeface="Calibri"/>
                <a:cs typeface="Calibri"/>
              </a:rPr>
              <a:t>ambe</a:t>
            </a:r>
            <a:r>
              <a:rPr dirty="0" sz="2600" spc="-7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arrière</a:t>
            </a:r>
            <a:r>
              <a:rPr dirty="0" sz="2600" spc="-3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fléchie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(on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peut</a:t>
            </a:r>
            <a:r>
              <a:rPr dirty="0" sz="2600" spc="-5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même</a:t>
            </a:r>
            <a:r>
              <a:rPr dirty="0" sz="2600" spc="-6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lever</a:t>
            </a:r>
            <a:r>
              <a:rPr dirty="0" sz="2600" spc="-5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légérement</a:t>
            </a:r>
            <a:r>
              <a:rPr dirty="0" sz="2600" spc="-4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pied</a:t>
            </a:r>
            <a:r>
              <a:rPr dirty="0" sz="2600" spc="-40" b="1">
                <a:latin typeface="Calibri"/>
                <a:cs typeface="Calibri"/>
              </a:rPr>
              <a:t> </a:t>
            </a:r>
            <a:r>
              <a:rPr dirty="0" sz="2600" spc="-10" b="1">
                <a:latin typeface="Calibri"/>
                <a:cs typeface="Calibri"/>
              </a:rPr>
              <a:t>gauche), </a:t>
            </a:r>
            <a:r>
              <a:rPr dirty="0" sz="2600" b="1">
                <a:latin typeface="Calibri"/>
                <a:cs typeface="Calibri"/>
              </a:rPr>
              <a:t>talon</a:t>
            </a:r>
            <a:r>
              <a:rPr dirty="0" sz="2600" spc="-4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droit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décollé,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pied</a:t>
            </a:r>
            <a:r>
              <a:rPr dirty="0" sz="2600" spc="-4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arrière</a:t>
            </a:r>
            <a:r>
              <a:rPr dirty="0" sz="2600" spc="-3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parallèle</a:t>
            </a:r>
            <a:r>
              <a:rPr dirty="0" sz="2600" spc="-4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au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pied</a:t>
            </a:r>
            <a:r>
              <a:rPr dirty="0" sz="2600" spc="-4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avant,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coude</a:t>
            </a:r>
            <a:r>
              <a:rPr dirty="0" sz="2600" spc="-5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à</a:t>
            </a:r>
            <a:r>
              <a:rPr dirty="0" sz="2600" spc="-50" b="1">
                <a:latin typeface="Calibri"/>
                <a:cs typeface="Calibri"/>
              </a:rPr>
              <a:t> </a:t>
            </a:r>
            <a:r>
              <a:rPr dirty="0" sz="2600" spc="-20" b="1">
                <a:latin typeface="Calibri"/>
                <a:cs typeface="Calibri"/>
              </a:rPr>
              <a:t>90°.</a:t>
            </a:r>
            <a:endParaRPr sz="26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40"/>
              </a:spcBef>
            </a:pPr>
            <a:r>
              <a:rPr dirty="0" sz="2600">
                <a:latin typeface="Calibri"/>
                <a:cs typeface="Calibri"/>
              </a:rPr>
              <a:t>Le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talon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décollé</a:t>
            </a:r>
            <a:r>
              <a:rPr dirty="0" sz="2600" spc="-5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pied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droit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pour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faciliter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rotation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du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bassin.</a:t>
            </a:r>
            <a:endParaRPr sz="2600">
              <a:latin typeface="Calibri"/>
              <a:cs typeface="Calibri"/>
            </a:endParaRPr>
          </a:p>
          <a:p>
            <a:pPr marL="469900" marR="164465">
              <a:lnSpc>
                <a:spcPts val="2810"/>
              </a:lnSpc>
              <a:spcBef>
                <a:spcPts val="1035"/>
              </a:spcBef>
            </a:pPr>
            <a:r>
              <a:rPr dirty="0" sz="2600">
                <a:latin typeface="Calibri"/>
                <a:cs typeface="Calibri"/>
              </a:rPr>
              <a:t>2/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Puis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essayer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lancer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réel,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avec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l’intention</a:t>
            </a:r>
            <a:r>
              <a:rPr dirty="0" sz="2600" spc="-4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garder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l’épaule</a:t>
            </a:r>
            <a:r>
              <a:rPr dirty="0" sz="2600" spc="15" b="1">
                <a:latin typeface="Calibri"/>
                <a:cs typeface="Calibri"/>
              </a:rPr>
              <a:t> </a:t>
            </a:r>
            <a:r>
              <a:rPr dirty="0" sz="2600" spc="-10" b="1">
                <a:latin typeface="Calibri"/>
                <a:cs typeface="Calibri"/>
              </a:rPr>
              <a:t>droite </a:t>
            </a:r>
            <a:r>
              <a:rPr dirty="0" sz="2600" b="1">
                <a:latin typeface="Calibri"/>
                <a:cs typeface="Calibri"/>
              </a:rPr>
              <a:t>le</a:t>
            </a:r>
            <a:r>
              <a:rPr dirty="0" sz="2600" spc="-3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plus</a:t>
            </a:r>
            <a:r>
              <a:rPr dirty="0" sz="2600" spc="-1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longtemps</a:t>
            </a:r>
            <a:r>
              <a:rPr dirty="0" sz="2600" spc="-2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possible</a:t>
            </a:r>
            <a:r>
              <a:rPr dirty="0" sz="2600" spc="-1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avec</a:t>
            </a:r>
            <a:r>
              <a:rPr dirty="0" sz="2600" spc="-35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le</a:t>
            </a:r>
            <a:r>
              <a:rPr dirty="0" sz="2600" spc="-2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pied</a:t>
            </a:r>
            <a:r>
              <a:rPr dirty="0" sz="2600" spc="-10" b="1">
                <a:latin typeface="Calibri"/>
                <a:cs typeface="Calibri"/>
              </a:rPr>
              <a:t> </a:t>
            </a:r>
            <a:r>
              <a:rPr dirty="0" sz="2600" b="1">
                <a:latin typeface="Calibri"/>
                <a:cs typeface="Calibri"/>
              </a:rPr>
              <a:t>droit.</a:t>
            </a:r>
            <a:r>
              <a:rPr dirty="0" sz="2600" spc="-10" b="1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bassin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passe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 spc="-25">
                <a:latin typeface="Calibri"/>
                <a:cs typeface="Calibri"/>
              </a:rPr>
              <a:t>en </a:t>
            </a:r>
            <a:r>
              <a:rPr dirty="0" sz="2600">
                <a:latin typeface="Calibri"/>
                <a:cs typeface="Calibri"/>
              </a:rPr>
              <a:t>premier.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La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jambe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gauche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est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solide,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j’ai</a:t>
            </a:r>
            <a:r>
              <a:rPr dirty="0" sz="2600" spc="-1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l’intention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de</a:t>
            </a:r>
            <a:r>
              <a:rPr dirty="0" sz="2600" spc="-3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me</a:t>
            </a:r>
            <a:r>
              <a:rPr dirty="0" sz="2600" spc="-10">
                <a:latin typeface="Calibri"/>
                <a:cs typeface="Calibri"/>
              </a:rPr>
              <a:t> grandir.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16939" y="632205"/>
            <a:ext cx="10097770" cy="53117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2270" indent="-369570">
              <a:lnSpc>
                <a:spcPts val="3025"/>
              </a:lnSpc>
              <a:spcBef>
                <a:spcPts val="95"/>
              </a:spcBef>
              <a:buFont typeface="Calibri"/>
              <a:buAutoNum type="arabicParenR" startAt="2"/>
              <a:tabLst>
                <a:tab pos="382270" algn="l"/>
              </a:tabLst>
            </a:pPr>
            <a:r>
              <a:rPr dirty="0" sz="2800">
                <a:latin typeface="Calibri"/>
                <a:cs typeface="Calibri"/>
              </a:rPr>
              <a:t>partir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dos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à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l’aire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lancer,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agrandit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chemin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lancement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025"/>
              </a:lnSpc>
            </a:pPr>
            <a:r>
              <a:rPr dirty="0" sz="2800" spc="-10">
                <a:latin typeface="Calibri"/>
                <a:cs typeface="Calibri"/>
              </a:rPr>
              <a:t>efficace.</a:t>
            </a:r>
            <a:endParaRPr sz="2800">
              <a:latin typeface="Calibri"/>
              <a:cs typeface="Calibri"/>
            </a:endParaRPr>
          </a:p>
          <a:p>
            <a:pPr algn="just" marL="12700" marR="5080">
              <a:lnSpc>
                <a:spcPct val="80000"/>
              </a:lnSpc>
              <a:spcBef>
                <a:spcPts val="1005"/>
              </a:spcBef>
            </a:pPr>
            <a:r>
              <a:rPr dirty="0" sz="2800">
                <a:latin typeface="Calibri"/>
                <a:cs typeface="Calibri"/>
              </a:rPr>
              <a:t>Rester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plus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longtemps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possible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épaule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droite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avec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pied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droit.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Avant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lancer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réel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peut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faire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avec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des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élastiques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ou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avec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quelqu’un</a:t>
            </a:r>
            <a:r>
              <a:rPr dirty="0" sz="2800" spc="10">
                <a:latin typeface="Calibri"/>
                <a:cs typeface="Calibri"/>
              </a:rPr>
              <a:t> </a:t>
            </a:r>
            <a:r>
              <a:rPr dirty="0" sz="2800" spc="-25">
                <a:latin typeface="Calibri"/>
                <a:cs typeface="Calibri"/>
              </a:rPr>
              <a:t>qui </a:t>
            </a:r>
            <a:r>
              <a:rPr dirty="0" sz="2800" spc="-10">
                <a:latin typeface="Calibri"/>
                <a:cs typeface="Calibri"/>
              </a:rPr>
              <a:t>retient.</a:t>
            </a:r>
            <a:endParaRPr sz="2800">
              <a:latin typeface="Calibri"/>
              <a:cs typeface="Calibri"/>
            </a:endParaRPr>
          </a:p>
          <a:p>
            <a:pPr marL="12700" marR="19050" indent="80645">
              <a:lnSpc>
                <a:spcPct val="80000"/>
              </a:lnSpc>
              <a:spcBef>
                <a:spcPts val="1000"/>
              </a:spcBef>
            </a:pPr>
            <a:r>
              <a:rPr dirty="0" sz="2800">
                <a:latin typeface="Calibri"/>
                <a:cs typeface="Calibri"/>
              </a:rPr>
              <a:t>Sentir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que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c’est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bassin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qui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passe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premier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qu’il</a:t>
            </a:r>
            <a:r>
              <a:rPr dirty="0" sz="2800" spc="-1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y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“retard” </a:t>
            </a:r>
            <a:r>
              <a:rPr dirty="0" sz="2800">
                <a:latin typeface="Calibri"/>
                <a:cs typeface="Calibri"/>
              </a:rPr>
              <a:t>du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bras.</a:t>
            </a:r>
            <a:r>
              <a:rPr dirty="0" sz="2800" spc="-1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jambe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gauche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est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une</a:t>
            </a:r>
            <a:r>
              <a:rPr dirty="0" sz="2800" spc="-2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jambe</a:t>
            </a:r>
            <a:r>
              <a:rPr dirty="0" sz="2800" spc="-3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tige.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Elle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sert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à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l’équilibre. </a:t>
            </a:r>
            <a:r>
              <a:rPr dirty="0" sz="2800">
                <a:latin typeface="Calibri"/>
                <a:cs typeface="Calibri"/>
              </a:rPr>
              <a:t>J’ai</a:t>
            </a:r>
            <a:r>
              <a:rPr dirty="0" sz="2800" spc="-7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l’intention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d’être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grand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et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haut</a:t>
            </a:r>
            <a:r>
              <a:rPr dirty="0" sz="2800" spc="-4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final.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 spc="-10" b="1">
                <a:latin typeface="Calibri"/>
                <a:cs typeface="Calibri"/>
              </a:rPr>
              <a:t>L’observateur</a:t>
            </a:r>
            <a:r>
              <a:rPr dirty="0" sz="2800" spc="-20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peut</a:t>
            </a:r>
            <a:r>
              <a:rPr dirty="0" sz="2800" spc="-50" b="1">
                <a:latin typeface="Calibri"/>
                <a:cs typeface="Calibri"/>
              </a:rPr>
              <a:t> </a:t>
            </a:r>
            <a:r>
              <a:rPr dirty="0" sz="2800" spc="-20" b="1">
                <a:latin typeface="Calibri"/>
                <a:cs typeface="Calibri"/>
              </a:rPr>
              <a:t>voir </a:t>
            </a:r>
            <a:r>
              <a:rPr dirty="0" sz="2800" b="1">
                <a:latin typeface="Calibri"/>
                <a:cs typeface="Calibri"/>
              </a:rPr>
              <a:t>mes</a:t>
            </a:r>
            <a:r>
              <a:rPr dirty="0" sz="2800" spc="-70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semelles</a:t>
            </a:r>
            <a:r>
              <a:rPr dirty="0" sz="2800" spc="-45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à</a:t>
            </a:r>
            <a:r>
              <a:rPr dirty="0" sz="2800" spc="-50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la</a:t>
            </a:r>
            <a:r>
              <a:rPr dirty="0" sz="2800" spc="-60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fin</a:t>
            </a:r>
            <a:r>
              <a:rPr dirty="0" sz="2800" spc="-60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lorsqu’il</a:t>
            </a:r>
            <a:r>
              <a:rPr dirty="0" sz="2800" spc="-45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est</a:t>
            </a:r>
            <a:r>
              <a:rPr dirty="0" sz="2800" spc="-70" b="1">
                <a:latin typeface="Calibri"/>
                <a:cs typeface="Calibri"/>
              </a:rPr>
              <a:t> </a:t>
            </a:r>
            <a:r>
              <a:rPr dirty="0" sz="2800" b="1">
                <a:latin typeface="Calibri"/>
                <a:cs typeface="Calibri"/>
              </a:rPr>
              <a:t>derrière</a:t>
            </a:r>
            <a:r>
              <a:rPr dirty="0" sz="2800" spc="-20" b="1">
                <a:latin typeface="Calibri"/>
                <a:cs typeface="Calibri"/>
              </a:rPr>
              <a:t> moi.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5"/>
              </a:spcBef>
            </a:pPr>
            <a:endParaRPr sz="2800">
              <a:latin typeface="Calibri"/>
              <a:cs typeface="Calibri"/>
            </a:endParaRPr>
          </a:p>
          <a:p>
            <a:pPr marL="382270" indent="-369570">
              <a:lnSpc>
                <a:spcPct val="100000"/>
              </a:lnSpc>
              <a:buAutoNum type="arabicParenR" startAt="3"/>
              <a:tabLst>
                <a:tab pos="382270" algn="l"/>
              </a:tabLst>
            </a:pPr>
            <a:r>
              <a:rPr dirty="0" sz="2800">
                <a:latin typeface="Calibri"/>
                <a:cs typeface="Calibri"/>
              </a:rPr>
              <a:t>Ajouter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pas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chassé</a:t>
            </a:r>
            <a:r>
              <a:rPr dirty="0" sz="2800" spc="-3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rasant: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on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augmente</a:t>
            </a:r>
            <a:r>
              <a:rPr dirty="0" sz="2800" spc="-5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la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vitesse.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90"/>
              </a:spcBef>
            </a:pPr>
            <a:endParaRPr sz="28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2800">
                <a:latin typeface="Calibri"/>
                <a:cs typeface="Calibri"/>
              </a:rPr>
              <a:t>Vision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dynamique:</a:t>
            </a:r>
            <a:r>
              <a:rPr dirty="0" sz="2800" spc="-2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mettre</a:t>
            </a:r>
            <a:r>
              <a:rPr dirty="0" sz="2800" spc="-6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un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plan</a:t>
            </a:r>
            <a:r>
              <a:rPr dirty="0" sz="2800" spc="-5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incliné</a:t>
            </a:r>
            <a:r>
              <a:rPr dirty="0" sz="2800" spc="-45">
                <a:latin typeface="Calibri"/>
                <a:cs typeface="Calibri"/>
              </a:rPr>
              <a:t> </a:t>
            </a:r>
            <a:r>
              <a:rPr dirty="0" sz="2800">
                <a:latin typeface="Calibri"/>
                <a:cs typeface="Calibri"/>
              </a:rPr>
              <a:t>en</a:t>
            </a:r>
            <a:r>
              <a:rPr dirty="0" sz="2800" spc="-60">
                <a:latin typeface="Calibri"/>
                <a:cs typeface="Calibri"/>
              </a:rPr>
              <a:t> </a:t>
            </a:r>
            <a:r>
              <a:rPr dirty="0" sz="2800" spc="-10">
                <a:latin typeface="Calibri"/>
                <a:cs typeface="Calibri"/>
              </a:rPr>
              <a:t>final.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16939" y="422020"/>
            <a:ext cx="10077450" cy="5648960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vortex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essentiels: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70000"/>
              </a:lnSpc>
              <a:spcBef>
                <a:spcPts val="1010"/>
              </a:spcBef>
            </a:pPr>
            <a:r>
              <a:rPr dirty="0" sz="2400" b="1">
                <a:latin typeface="Calibri"/>
                <a:cs typeface="Calibri"/>
              </a:rPr>
              <a:t>ETAPE</a:t>
            </a:r>
            <a:r>
              <a:rPr dirty="0" sz="2400" spc="-6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1:</a:t>
            </a:r>
            <a:r>
              <a:rPr dirty="0" sz="2400" spc="-7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transmision</a:t>
            </a:r>
            <a:r>
              <a:rPr dirty="0" sz="2400" spc="-6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linéaire</a:t>
            </a:r>
            <a:r>
              <a:rPr dirty="0" sz="2400" spc="-7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de</a:t>
            </a:r>
            <a:r>
              <a:rPr dirty="0" sz="2400" spc="-6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l’arrière</a:t>
            </a:r>
            <a:r>
              <a:rPr dirty="0" sz="2400" spc="-7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vers</a:t>
            </a:r>
            <a:r>
              <a:rPr dirty="0" sz="2400" spc="-6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l’avant</a:t>
            </a:r>
            <a:r>
              <a:rPr dirty="0" sz="2400" spc="-7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(conduite</a:t>
            </a:r>
            <a:r>
              <a:rPr dirty="0" sz="2400" spc="-5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typique</a:t>
            </a:r>
            <a:r>
              <a:rPr dirty="0" sz="2400" spc="-60" b="1">
                <a:latin typeface="Calibri"/>
                <a:cs typeface="Calibri"/>
              </a:rPr>
              <a:t> </a:t>
            </a:r>
            <a:r>
              <a:rPr dirty="0" sz="2400" spc="-10" b="1">
                <a:latin typeface="Calibri"/>
                <a:cs typeface="Calibri"/>
              </a:rPr>
              <a:t>sauter, </a:t>
            </a:r>
            <a:r>
              <a:rPr dirty="0" sz="2400" b="1">
                <a:latin typeface="Calibri"/>
                <a:cs typeface="Calibri"/>
              </a:rPr>
              <a:t>pomper…).</a:t>
            </a:r>
            <a:r>
              <a:rPr dirty="0" sz="2400" spc="-5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C’est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la</a:t>
            </a:r>
            <a:r>
              <a:rPr dirty="0" sz="2400" spc="-5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priorité</a:t>
            </a:r>
            <a:r>
              <a:rPr dirty="0" sz="2400" spc="-4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au</a:t>
            </a:r>
            <a:r>
              <a:rPr dirty="0" sz="2400" spc="-4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début.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Lancer</a:t>
            </a:r>
            <a:r>
              <a:rPr dirty="0" sz="2400" spc="-6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en</a:t>
            </a:r>
            <a:r>
              <a:rPr dirty="0" sz="2400" spc="-4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ligne</a:t>
            </a:r>
            <a:r>
              <a:rPr dirty="0" sz="2400" spc="-4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droite</a:t>
            </a:r>
            <a:r>
              <a:rPr dirty="0" sz="2400" spc="-4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et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non</a:t>
            </a:r>
            <a:r>
              <a:rPr dirty="0" sz="2400" spc="-40" b="1">
                <a:latin typeface="Calibri"/>
                <a:cs typeface="Calibri"/>
              </a:rPr>
              <a:t> </a:t>
            </a:r>
            <a:r>
              <a:rPr dirty="0" sz="2400" spc="-10" b="1">
                <a:latin typeface="Calibri"/>
                <a:cs typeface="Calibri"/>
              </a:rPr>
              <a:t>parabolique. </a:t>
            </a:r>
            <a:r>
              <a:rPr dirty="0" sz="2400" b="1">
                <a:latin typeface="Calibri"/>
                <a:cs typeface="Calibri"/>
              </a:rPr>
              <a:t>Si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haut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c’est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que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j’ai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lancé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trop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tôt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et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inversement</a:t>
            </a:r>
            <a:r>
              <a:rPr dirty="0" sz="2400" spc="-30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si</a:t>
            </a:r>
            <a:r>
              <a:rPr dirty="0" sz="2400" spc="-4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je</a:t>
            </a:r>
            <a:r>
              <a:rPr dirty="0" sz="2400" spc="-35" b="1">
                <a:latin typeface="Calibri"/>
                <a:cs typeface="Calibri"/>
              </a:rPr>
              <a:t> </a:t>
            </a:r>
            <a:r>
              <a:rPr dirty="0" sz="2400" b="1">
                <a:latin typeface="Calibri"/>
                <a:cs typeface="Calibri"/>
              </a:rPr>
              <a:t>lance</a:t>
            </a:r>
            <a:r>
              <a:rPr dirty="0" sz="2400" spc="-40" b="1">
                <a:latin typeface="Calibri"/>
                <a:cs typeface="Calibri"/>
              </a:rPr>
              <a:t> </a:t>
            </a:r>
            <a:r>
              <a:rPr dirty="0" sz="2400" spc="-20" b="1">
                <a:latin typeface="Calibri"/>
                <a:cs typeface="Calibri"/>
              </a:rPr>
              <a:t>bas.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 spc="-20">
                <a:latin typeface="Calibri"/>
                <a:cs typeface="Calibri"/>
              </a:rPr>
              <a:t>-</a:t>
            </a:r>
            <a:r>
              <a:rPr dirty="0" sz="2400">
                <a:latin typeface="Calibri"/>
                <a:cs typeface="Calibri"/>
              </a:rPr>
              <a:t>d’abord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face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pieds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légers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décalés,</a:t>
            </a:r>
            <a:r>
              <a:rPr dirty="0" sz="2400" spc="-7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bras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haut,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action</a:t>
            </a:r>
            <a:r>
              <a:rPr dirty="0" sz="2400" spc="-7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du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bras.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Pourquoi?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pour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être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équilibré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  <a:spcBef>
                <a:spcPts val="145"/>
              </a:spcBef>
            </a:pPr>
            <a:r>
              <a:rPr dirty="0" sz="2400">
                <a:latin typeface="Calibri"/>
                <a:cs typeface="Calibri"/>
              </a:rPr>
              <a:t>=&gt;Puis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après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basculer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arrière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(poids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jambe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arrière,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je</a:t>
            </a:r>
            <a:r>
              <a:rPr dirty="0" sz="2400" spc="-6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déroule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j’avance)</a:t>
            </a:r>
            <a:r>
              <a:rPr dirty="0" sz="2400" spc="-65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pour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50"/>
              </a:lnSpc>
            </a:pPr>
            <a:r>
              <a:rPr dirty="0" sz="2400">
                <a:latin typeface="Calibri"/>
                <a:cs typeface="Calibri"/>
              </a:rPr>
              <a:t>augmenter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2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chemin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10">
                <a:latin typeface="Calibri"/>
                <a:cs typeface="Calibri"/>
              </a:rPr>
              <a:t> lancement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2400">
                <a:latin typeface="Calibri"/>
                <a:cs typeface="Calibri"/>
              </a:rPr>
              <a:t>Possible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faire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la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même</a:t>
            </a:r>
            <a:r>
              <a:rPr dirty="0" sz="2400" spc="-5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chose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javelot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2400">
                <a:latin typeface="Calibri"/>
                <a:cs typeface="Calibri"/>
              </a:rPr>
              <a:t>=&gt;</a:t>
            </a:r>
            <a:r>
              <a:rPr dirty="0" sz="2400" spc="-3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après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profil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pour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augmenter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chemin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de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lancement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u="sng" sz="240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ETAPE</a:t>
            </a:r>
            <a:r>
              <a:rPr dirty="0" u="sng" sz="2400" spc="-35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2:</a:t>
            </a:r>
            <a:r>
              <a:rPr dirty="0" sz="2400" spc="-40" b="1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Les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principes</a:t>
            </a:r>
            <a:r>
              <a:rPr dirty="0" sz="2400" spc="-4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bioméca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comme</a:t>
            </a:r>
            <a:r>
              <a:rPr dirty="0" sz="2400" spc="-50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en</a:t>
            </a:r>
            <a:r>
              <a:rPr dirty="0" sz="2400" spc="-35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medecine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20">
                <a:latin typeface="Calibri"/>
                <a:cs typeface="Calibri"/>
              </a:rPr>
              <a:t>ball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u="sng" sz="240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ETAPE</a:t>
            </a:r>
            <a:r>
              <a:rPr dirty="0" u="sng" sz="2400" spc="-35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2400" b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3:</a:t>
            </a:r>
            <a:r>
              <a:rPr dirty="0" sz="2400" spc="-40" b="1">
                <a:latin typeface="Calibri"/>
                <a:cs typeface="Calibri"/>
              </a:rPr>
              <a:t> </a:t>
            </a:r>
            <a:r>
              <a:rPr dirty="0" sz="2400">
                <a:latin typeface="Calibri"/>
                <a:cs typeface="Calibri"/>
              </a:rPr>
              <a:t>construire</a:t>
            </a:r>
            <a:r>
              <a:rPr dirty="0" sz="2400" spc="-40">
                <a:latin typeface="Calibri"/>
                <a:cs typeface="Calibri"/>
              </a:rPr>
              <a:t> </a:t>
            </a:r>
            <a:r>
              <a:rPr dirty="0" sz="2400" spc="-10">
                <a:latin typeface="Calibri"/>
                <a:cs typeface="Calibri"/>
              </a:rPr>
              <a:t>l’élan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838200" y="188976"/>
            <a:ext cx="10515600" cy="1501140"/>
          </a:xfrm>
          <a:custGeom>
            <a:avLst/>
            <a:gdLst/>
            <a:ahLst/>
            <a:cxnLst/>
            <a:rect l="l" t="t" r="r" b="b"/>
            <a:pathLst>
              <a:path w="10515600" h="1501139">
                <a:moveTo>
                  <a:pt x="10515600" y="0"/>
                </a:moveTo>
                <a:lnTo>
                  <a:pt x="0" y="0"/>
                </a:lnTo>
                <a:lnTo>
                  <a:pt x="0" y="1501139"/>
                </a:lnTo>
                <a:lnTo>
                  <a:pt x="10515600" y="1501139"/>
                </a:lnTo>
                <a:lnTo>
                  <a:pt x="10515600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81280" rIns="0" bIns="0" rtlCol="0" vert="horz">
            <a:spAutoFit/>
          </a:bodyPr>
          <a:lstStyle/>
          <a:p>
            <a:pPr algn="ctr" marL="8890" marR="5080">
              <a:lnSpc>
                <a:spcPts val="4320"/>
              </a:lnSpc>
              <a:spcBef>
                <a:spcPts val="640"/>
              </a:spcBef>
            </a:pPr>
            <a:r>
              <a:rPr dirty="0" u="none" sz="4000"/>
              <a:t>Une</a:t>
            </a:r>
            <a:r>
              <a:rPr dirty="0" u="none" sz="4000" spc="-110"/>
              <a:t> </a:t>
            </a:r>
            <a:r>
              <a:rPr dirty="0" u="none" sz="4000"/>
              <a:t>exemple</a:t>
            </a:r>
            <a:r>
              <a:rPr dirty="0" u="none" sz="4000" spc="-105"/>
              <a:t> </a:t>
            </a:r>
            <a:r>
              <a:rPr dirty="0" u="none" sz="4000"/>
              <a:t>avec</a:t>
            </a:r>
            <a:r>
              <a:rPr dirty="0" u="none" sz="4000" spc="-120"/>
              <a:t> </a:t>
            </a:r>
            <a:r>
              <a:rPr dirty="0" u="none" sz="4000"/>
              <a:t>des</a:t>
            </a:r>
            <a:r>
              <a:rPr dirty="0" u="none" sz="4000" spc="-105"/>
              <a:t> </a:t>
            </a:r>
            <a:r>
              <a:rPr dirty="0" u="none" sz="4000"/>
              <a:t>contenus</a:t>
            </a:r>
            <a:r>
              <a:rPr dirty="0" u="none" sz="4000" spc="-110"/>
              <a:t> </a:t>
            </a:r>
            <a:r>
              <a:rPr dirty="0" u="none" sz="4000" spc="-10"/>
              <a:t>transversaux: </a:t>
            </a:r>
            <a:r>
              <a:rPr dirty="0" u="none" sz="4000"/>
              <a:t>Sprint,</a:t>
            </a:r>
            <a:r>
              <a:rPr dirty="0" u="none" sz="4000" spc="-55"/>
              <a:t> </a:t>
            </a:r>
            <a:r>
              <a:rPr dirty="0" u="none" sz="4000"/>
              <a:t>lancer</a:t>
            </a:r>
            <a:r>
              <a:rPr dirty="0" u="none" sz="4000" spc="-75"/>
              <a:t> </a:t>
            </a:r>
            <a:r>
              <a:rPr dirty="0" u="none" sz="4000" spc="-25"/>
              <a:t>medecine-</a:t>
            </a:r>
            <a:r>
              <a:rPr dirty="0" u="none" sz="4000"/>
              <a:t>ball,</a:t>
            </a:r>
            <a:r>
              <a:rPr dirty="0" u="none" sz="4000" spc="-65"/>
              <a:t> </a:t>
            </a:r>
            <a:r>
              <a:rPr dirty="0" u="none" sz="4000"/>
              <a:t>saut</a:t>
            </a:r>
            <a:r>
              <a:rPr dirty="0" u="none" sz="4000" spc="-75"/>
              <a:t> </a:t>
            </a:r>
            <a:r>
              <a:rPr dirty="0" u="none" sz="4000"/>
              <a:t>en</a:t>
            </a:r>
            <a:r>
              <a:rPr dirty="0" u="none" sz="4000" spc="-80"/>
              <a:t> </a:t>
            </a:r>
            <a:r>
              <a:rPr dirty="0" u="none" sz="4000" spc="-10"/>
              <a:t>longueur </a:t>
            </a:r>
            <a:r>
              <a:rPr dirty="0" u="none" sz="4000"/>
              <a:t>(Hanula,</a:t>
            </a:r>
            <a:r>
              <a:rPr dirty="0" u="none" sz="4000" spc="-70"/>
              <a:t> </a:t>
            </a:r>
            <a:r>
              <a:rPr dirty="0" u="none" sz="4000"/>
              <a:t>revue</a:t>
            </a:r>
            <a:r>
              <a:rPr dirty="0" u="none" sz="4000" spc="-95"/>
              <a:t> </a:t>
            </a:r>
            <a:r>
              <a:rPr dirty="0" u="none" sz="4000"/>
              <a:t>273</a:t>
            </a:r>
            <a:r>
              <a:rPr dirty="0" u="none" sz="4000" spc="-90"/>
              <a:t> </a:t>
            </a:r>
            <a:r>
              <a:rPr dirty="0" u="none" sz="4000" spc="-10"/>
              <a:t>AEEPS)</a:t>
            </a:r>
            <a:endParaRPr sz="4000"/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1048" y="1690114"/>
            <a:ext cx="5300472" cy="5167882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298704"/>
            <a:ext cx="10515600" cy="670560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4550"/>
              </a:lnSpc>
            </a:pPr>
            <a:r>
              <a:rPr dirty="0" u="none" sz="4000"/>
              <a:t>Haies</a:t>
            </a:r>
            <a:r>
              <a:rPr dirty="0" u="none" sz="4000" spc="-45"/>
              <a:t> </a:t>
            </a:r>
            <a:r>
              <a:rPr dirty="0" u="none" sz="4000"/>
              <a:t>-</a:t>
            </a:r>
            <a:r>
              <a:rPr dirty="0" u="none" sz="4000" spc="-45"/>
              <a:t> </a:t>
            </a:r>
            <a:r>
              <a:rPr dirty="0" u="none" sz="4000"/>
              <a:t>à</a:t>
            </a:r>
            <a:r>
              <a:rPr dirty="0" u="none" sz="4000" spc="-40"/>
              <a:t> </a:t>
            </a:r>
            <a:r>
              <a:rPr dirty="0" u="none" sz="4000"/>
              <a:t>voir</a:t>
            </a:r>
            <a:r>
              <a:rPr dirty="0" u="none" sz="4000" spc="-45"/>
              <a:t> </a:t>
            </a:r>
            <a:r>
              <a:rPr dirty="0" u="none" sz="4000"/>
              <a:t>si</a:t>
            </a:r>
            <a:r>
              <a:rPr dirty="0" u="none" sz="4000" spc="-40"/>
              <a:t> </a:t>
            </a:r>
            <a:r>
              <a:rPr dirty="0" u="none" sz="4000"/>
              <a:t>on</a:t>
            </a:r>
            <a:r>
              <a:rPr dirty="0" u="none" sz="4000" spc="-40"/>
              <a:t> </a:t>
            </a:r>
            <a:r>
              <a:rPr dirty="0" u="none" sz="4000"/>
              <a:t>a</a:t>
            </a:r>
            <a:r>
              <a:rPr dirty="0" u="none" sz="4000" spc="-45"/>
              <a:t> </a:t>
            </a:r>
            <a:r>
              <a:rPr dirty="0" u="none" sz="4000"/>
              <a:t>le</a:t>
            </a:r>
            <a:r>
              <a:rPr dirty="0" u="none" sz="4000" spc="-45"/>
              <a:t> </a:t>
            </a:r>
            <a:r>
              <a:rPr dirty="0" u="none" sz="4000" spc="-10"/>
              <a:t>temps</a:t>
            </a:r>
            <a:endParaRPr sz="4000"/>
          </a:p>
        </p:txBody>
      </p:sp>
      <p:grpSp>
        <p:nvGrpSpPr>
          <p:cNvPr id="3" name="object 3" descr=""/>
          <p:cNvGrpSpPr/>
          <p:nvPr/>
        </p:nvGrpSpPr>
        <p:grpSpPr>
          <a:xfrm>
            <a:off x="7996173" y="3815841"/>
            <a:ext cx="201930" cy="403225"/>
            <a:chOff x="7996173" y="3815841"/>
            <a:chExt cx="201930" cy="403225"/>
          </a:xfrm>
        </p:grpSpPr>
        <p:sp>
          <p:nvSpPr>
            <p:cNvPr id="4" name="object 4" descr=""/>
            <p:cNvSpPr/>
            <p:nvPr/>
          </p:nvSpPr>
          <p:spPr>
            <a:xfrm>
              <a:off x="8002523" y="3822191"/>
              <a:ext cx="189230" cy="390525"/>
            </a:xfrm>
            <a:custGeom>
              <a:avLst/>
              <a:gdLst/>
              <a:ahLst/>
              <a:cxnLst/>
              <a:rect l="l" t="t" r="r" b="b"/>
              <a:pathLst>
                <a:path w="189229" h="390525">
                  <a:moveTo>
                    <a:pt x="188975" y="0"/>
                  </a:moveTo>
                  <a:lnTo>
                    <a:pt x="0" y="0"/>
                  </a:lnTo>
                  <a:lnTo>
                    <a:pt x="0" y="390143"/>
                  </a:lnTo>
                  <a:lnTo>
                    <a:pt x="188975" y="390143"/>
                  </a:lnTo>
                  <a:lnTo>
                    <a:pt x="18897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8002523" y="3822191"/>
              <a:ext cx="189230" cy="390525"/>
            </a:xfrm>
            <a:custGeom>
              <a:avLst/>
              <a:gdLst/>
              <a:ahLst/>
              <a:cxnLst/>
              <a:rect l="l" t="t" r="r" b="b"/>
              <a:pathLst>
                <a:path w="189229" h="390525">
                  <a:moveTo>
                    <a:pt x="0" y="390143"/>
                  </a:moveTo>
                  <a:lnTo>
                    <a:pt x="188975" y="390143"/>
                  </a:lnTo>
                  <a:lnTo>
                    <a:pt x="188975" y="0"/>
                  </a:lnTo>
                  <a:lnTo>
                    <a:pt x="0" y="0"/>
                  </a:lnTo>
                  <a:lnTo>
                    <a:pt x="0" y="390143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3928689" y="3957573"/>
            <a:ext cx="320675" cy="201930"/>
            <a:chOff x="3928689" y="3957573"/>
            <a:chExt cx="320675" cy="201930"/>
          </a:xfrm>
        </p:grpSpPr>
        <p:sp>
          <p:nvSpPr>
            <p:cNvPr id="7" name="object 7" descr=""/>
            <p:cNvSpPr/>
            <p:nvPr/>
          </p:nvSpPr>
          <p:spPr>
            <a:xfrm>
              <a:off x="3935039" y="3963923"/>
              <a:ext cx="307975" cy="189230"/>
            </a:xfrm>
            <a:custGeom>
              <a:avLst/>
              <a:gdLst/>
              <a:ahLst/>
              <a:cxnLst/>
              <a:rect l="l" t="t" r="r" b="b"/>
              <a:pathLst>
                <a:path w="307975" h="189229">
                  <a:moveTo>
                    <a:pt x="231449" y="0"/>
                  </a:moveTo>
                  <a:lnTo>
                    <a:pt x="217759" y="2178"/>
                  </a:lnTo>
                  <a:lnTo>
                    <a:pt x="204223" y="7238"/>
                  </a:lnTo>
                  <a:lnTo>
                    <a:pt x="190712" y="12965"/>
                  </a:lnTo>
                  <a:lnTo>
                    <a:pt x="177093" y="17144"/>
                  </a:lnTo>
                  <a:lnTo>
                    <a:pt x="168134" y="18055"/>
                  </a:lnTo>
                  <a:lnTo>
                    <a:pt x="158662" y="17954"/>
                  </a:lnTo>
                  <a:lnTo>
                    <a:pt x="144327" y="17144"/>
                  </a:lnTo>
                  <a:lnTo>
                    <a:pt x="95257" y="24923"/>
                  </a:lnTo>
                  <a:lnTo>
                    <a:pt x="70729" y="29146"/>
                  </a:lnTo>
                  <a:lnTo>
                    <a:pt x="46283" y="34417"/>
                  </a:lnTo>
                  <a:lnTo>
                    <a:pt x="33922" y="35434"/>
                  </a:lnTo>
                  <a:lnTo>
                    <a:pt x="20740" y="35893"/>
                  </a:lnTo>
                  <a:lnTo>
                    <a:pt x="9439" y="39899"/>
                  </a:lnTo>
                  <a:lnTo>
                    <a:pt x="2722" y="51562"/>
                  </a:lnTo>
                  <a:lnTo>
                    <a:pt x="0" y="85070"/>
                  </a:lnTo>
                  <a:lnTo>
                    <a:pt x="3325" y="119506"/>
                  </a:lnTo>
                  <a:lnTo>
                    <a:pt x="9080" y="154324"/>
                  </a:lnTo>
                  <a:lnTo>
                    <a:pt x="13644" y="188975"/>
                  </a:lnTo>
                  <a:lnTo>
                    <a:pt x="72983" y="157632"/>
                  </a:lnTo>
                  <a:lnTo>
                    <a:pt x="117990" y="143144"/>
                  </a:lnTo>
                  <a:lnTo>
                    <a:pt x="135186" y="142890"/>
                  </a:lnTo>
                  <a:lnTo>
                    <a:pt x="159281" y="143214"/>
                  </a:lnTo>
                  <a:lnTo>
                    <a:pt x="193756" y="143093"/>
                  </a:lnTo>
                  <a:lnTo>
                    <a:pt x="242094" y="141501"/>
                  </a:lnTo>
                  <a:lnTo>
                    <a:pt x="307776" y="137413"/>
                  </a:lnTo>
                  <a:lnTo>
                    <a:pt x="300622" y="106370"/>
                  </a:lnTo>
                  <a:lnTo>
                    <a:pt x="294171" y="74612"/>
                  </a:lnTo>
                  <a:lnTo>
                    <a:pt x="275137" y="17144"/>
                  </a:lnTo>
                  <a:lnTo>
                    <a:pt x="243205" y="178"/>
                  </a:lnTo>
                  <a:lnTo>
                    <a:pt x="231449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3935039" y="3963923"/>
              <a:ext cx="307975" cy="189230"/>
            </a:xfrm>
            <a:custGeom>
              <a:avLst/>
              <a:gdLst/>
              <a:ahLst/>
              <a:cxnLst/>
              <a:rect l="l" t="t" r="r" b="b"/>
              <a:pathLst>
                <a:path w="307975" h="189229">
                  <a:moveTo>
                    <a:pt x="144327" y="17144"/>
                  </a:moveTo>
                  <a:lnTo>
                    <a:pt x="119810" y="21129"/>
                  </a:lnTo>
                  <a:lnTo>
                    <a:pt x="95257" y="24923"/>
                  </a:lnTo>
                  <a:lnTo>
                    <a:pt x="70729" y="29146"/>
                  </a:lnTo>
                  <a:lnTo>
                    <a:pt x="46283" y="34417"/>
                  </a:lnTo>
                  <a:lnTo>
                    <a:pt x="33922" y="35434"/>
                  </a:lnTo>
                  <a:lnTo>
                    <a:pt x="20740" y="35893"/>
                  </a:lnTo>
                  <a:lnTo>
                    <a:pt x="9439" y="39899"/>
                  </a:lnTo>
                  <a:lnTo>
                    <a:pt x="2722" y="51562"/>
                  </a:lnTo>
                  <a:lnTo>
                    <a:pt x="0" y="85070"/>
                  </a:lnTo>
                  <a:lnTo>
                    <a:pt x="3325" y="119506"/>
                  </a:lnTo>
                  <a:lnTo>
                    <a:pt x="9080" y="154324"/>
                  </a:lnTo>
                  <a:lnTo>
                    <a:pt x="13644" y="188975"/>
                  </a:lnTo>
                  <a:lnTo>
                    <a:pt x="48568" y="170452"/>
                  </a:lnTo>
                  <a:lnTo>
                    <a:pt x="90370" y="149491"/>
                  </a:lnTo>
                  <a:lnTo>
                    <a:pt x="135186" y="142890"/>
                  </a:lnTo>
                  <a:lnTo>
                    <a:pt x="159281" y="143214"/>
                  </a:lnTo>
                  <a:lnTo>
                    <a:pt x="193756" y="143093"/>
                  </a:lnTo>
                  <a:lnTo>
                    <a:pt x="242094" y="141501"/>
                  </a:lnTo>
                  <a:lnTo>
                    <a:pt x="307776" y="137413"/>
                  </a:lnTo>
                  <a:lnTo>
                    <a:pt x="300622" y="106370"/>
                  </a:lnTo>
                  <a:lnTo>
                    <a:pt x="294171" y="74612"/>
                  </a:lnTo>
                  <a:lnTo>
                    <a:pt x="275137" y="17144"/>
                  </a:lnTo>
                  <a:lnTo>
                    <a:pt x="231449" y="0"/>
                  </a:lnTo>
                  <a:lnTo>
                    <a:pt x="217759" y="2178"/>
                  </a:lnTo>
                  <a:lnTo>
                    <a:pt x="204223" y="7238"/>
                  </a:lnTo>
                  <a:lnTo>
                    <a:pt x="190712" y="12965"/>
                  </a:lnTo>
                  <a:lnTo>
                    <a:pt x="177093" y="17144"/>
                  </a:lnTo>
                  <a:lnTo>
                    <a:pt x="168134" y="18055"/>
                  </a:lnTo>
                  <a:lnTo>
                    <a:pt x="158662" y="17954"/>
                  </a:lnTo>
                  <a:lnTo>
                    <a:pt x="150215" y="17448"/>
                  </a:lnTo>
                  <a:lnTo>
                    <a:pt x="144327" y="17144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 descr=""/>
          <p:cNvGrpSpPr/>
          <p:nvPr/>
        </p:nvGrpSpPr>
        <p:grpSpPr>
          <a:xfrm>
            <a:off x="8243133" y="4052061"/>
            <a:ext cx="320675" cy="201930"/>
            <a:chOff x="8243133" y="4052061"/>
            <a:chExt cx="320675" cy="201930"/>
          </a:xfrm>
        </p:grpSpPr>
        <p:sp>
          <p:nvSpPr>
            <p:cNvPr id="10" name="object 10" descr=""/>
            <p:cNvSpPr/>
            <p:nvPr/>
          </p:nvSpPr>
          <p:spPr>
            <a:xfrm>
              <a:off x="8249483" y="4058411"/>
              <a:ext cx="307975" cy="189230"/>
            </a:xfrm>
            <a:custGeom>
              <a:avLst/>
              <a:gdLst/>
              <a:ahLst/>
              <a:cxnLst/>
              <a:rect l="l" t="t" r="r" b="b"/>
              <a:pathLst>
                <a:path w="307975" h="189229">
                  <a:moveTo>
                    <a:pt x="231449" y="0"/>
                  </a:moveTo>
                  <a:lnTo>
                    <a:pt x="217759" y="2178"/>
                  </a:lnTo>
                  <a:lnTo>
                    <a:pt x="204223" y="7238"/>
                  </a:lnTo>
                  <a:lnTo>
                    <a:pt x="190712" y="12965"/>
                  </a:lnTo>
                  <a:lnTo>
                    <a:pt x="177093" y="17144"/>
                  </a:lnTo>
                  <a:lnTo>
                    <a:pt x="168134" y="18055"/>
                  </a:lnTo>
                  <a:lnTo>
                    <a:pt x="158662" y="17954"/>
                  </a:lnTo>
                  <a:lnTo>
                    <a:pt x="144327" y="17144"/>
                  </a:lnTo>
                  <a:lnTo>
                    <a:pt x="95257" y="24923"/>
                  </a:lnTo>
                  <a:lnTo>
                    <a:pt x="70729" y="29146"/>
                  </a:lnTo>
                  <a:lnTo>
                    <a:pt x="46283" y="34417"/>
                  </a:lnTo>
                  <a:lnTo>
                    <a:pt x="33922" y="35434"/>
                  </a:lnTo>
                  <a:lnTo>
                    <a:pt x="20740" y="35893"/>
                  </a:lnTo>
                  <a:lnTo>
                    <a:pt x="9439" y="39899"/>
                  </a:lnTo>
                  <a:lnTo>
                    <a:pt x="2722" y="51562"/>
                  </a:lnTo>
                  <a:lnTo>
                    <a:pt x="0" y="85070"/>
                  </a:lnTo>
                  <a:lnTo>
                    <a:pt x="3325" y="119507"/>
                  </a:lnTo>
                  <a:lnTo>
                    <a:pt x="9080" y="154324"/>
                  </a:lnTo>
                  <a:lnTo>
                    <a:pt x="13644" y="188975"/>
                  </a:lnTo>
                  <a:lnTo>
                    <a:pt x="72983" y="157632"/>
                  </a:lnTo>
                  <a:lnTo>
                    <a:pt x="117990" y="143144"/>
                  </a:lnTo>
                  <a:lnTo>
                    <a:pt x="135186" y="142890"/>
                  </a:lnTo>
                  <a:lnTo>
                    <a:pt x="159281" y="143214"/>
                  </a:lnTo>
                  <a:lnTo>
                    <a:pt x="193756" y="143093"/>
                  </a:lnTo>
                  <a:lnTo>
                    <a:pt x="242094" y="141501"/>
                  </a:lnTo>
                  <a:lnTo>
                    <a:pt x="307776" y="137413"/>
                  </a:lnTo>
                  <a:lnTo>
                    <a:pt x="300622" y="106370"/>
                  </a:lnTo>
                  <a:lnTo>
                    <a:pt x="294171" y="74612"/>
                  </a:lnTo>
                  <a:lnTo>
                    <a:pt x="275137" y="17144"/>
                  </a:lnTo>
                  <a:lnTo>
                    <a:pt x="243205" y="178"/>
                  </a:lnTo>
                  <a:lnTo>
                    <a:pt x="231449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249483" y="4058411"/>
              <a:ext cx="307975" cy="189230"/>
            </a:xfrm>
            <a:custGeom>
              <a:avLst/>
              <a:gdLst/>
              <a:ahLst/>
              <a:cxnLst/>
              <a:rect l="l" t="t" r="r" b="b"/>
              <a:pathLst>
                <a:path w="307975" h="189229">
                  <a:moveTo>
                    <a:pt x="144327" y="17144"/>
                  </a:moveTo>
                  <a:lnTo>
                    <a:pt x="119810" y="21129"/>
                  </a:lnTo>
                  <a:lnTo>
                    <a:pt x="95257" y="24923"/>
                  </a:lnTo>
                  <a:lnTo>
                    <a:pt x="70729" y="29146"/>
                  </a:lnTo>
                  <a:lnTo>
                    <a:pt x="46283" y="34417"/>
                  </a:lnTo>
                  <a:lnTo>
                    <a:pt x="33922" y="35434"/>
                  </a:lnTo>
                  <a:lnTo>
                    <a:pt x="20740" y="35893"/>
                  </a:lnTo>
                  <a:lnTo>
                    <a:pt x="9439" y="39899"/>
                  </a:lnTo>
                  <a:lnTo>
                    <a:pt x="2722" y="51562"/>
                  </a:lnTo>
                  <a:lnTo>
                    <a:pt x="0" y="85070"/>
                  </a:lnTo>
                  <a:lnTo>
                    <a:pt x="3325" y="119507"/>
                  </a:lnTo>
                  <a:lnTo>
                    <a:pt x="9080" y="154324"/>
                  </a:lnTo>
                  <a:lnTo>
                    <a:pt x="13644" y="188975"/>
                  </a:lnTo>
                  <a:lnTo>
                    <a:pt x="48568" y="170452"/>
                  </a:lnTo>
                  <a:lnTo>
                    <a:pt x="90370" y="149491"/>
                  </a:lnTo>
                  <a:lnTo>
                    <a:pt x="135186" y="142890"/>
                  </a:lnTo>
                  <a:lnTo>
                    <a:pt x="159281" y="143214"/>
                  </a:lnTo>
                  <a:lnTo>
                    <a:pt x="193756" y="143093"/>
                  </a:lnTo>
                  <a:lnTo>
                    <a:pt x="242094" y="141501"/>
                  </a:lnTo>
                  <a:lnTo>
                    <a:pt x="307776" y="137413"/>
                  </a:lnTo>
                  <a:lnTo>
                    <a:pt x="300622" y="106370"/>
                  </a:lnTo>
                  <a:lnTo>
                    <a:pt x="294171" y="74612"/>
                  </a:lnTo>
                  <a:lnTo>
                    <a:pt x="275137" y="17144"/>
                  </a:lnTo>
                  <a:lnTo>
                    <a:pt x="231449" y="0"/>
                  </a:lnTo>
                  <a:lnTo>
                    <a:pt x="217759" y="2178"/>
                  </a:lnTo>
                  <a:lnTo>
                    <a:pt x="204223" y="7238"/>
                  </a:lnTo>
                  <a:lnTo>
                    <a:pt x="190712" y="12965"/>
                  </a:lnTo>
                  <a:lnTo>
                    <a:pt x="177093" y="17144"/>
                  </a:lnTo>
                  <a:lnTo>
                    <a:pt x="168134" y="18055"/>
                  </a:lnTo>
                  <a:lnTo>
                    <a:pt x="158662" y="17954"/>
                  </a:lnTo>
                  <a:lnTo>
                    <a:pt x="150215" y="17448"/>
                  </a:lnTo>
                  <a:lnTo>
                    <a:pt x="144327" y="17144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/>
          <p:nvPr/>
        </p:nvSpPr>
        <p:spPr>
          <a:xfrm>
            <a:off x="6443471" y="4562855"/>
            <a:ext cx="1653539" cy="76200"/>
          </a:xfrm>
          <a:custGeom>
            <a:avLst/>
            <a:gdLst/>
            <a:ahLst/>
            <a:cxnLst/>
            <a:rect l="l" t="t" r="r" b="b"/>
            <a:pathLst>
              <a:path w="165354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4450"/>
                </a:lnTo>
                <a:lnTo>
                  <a:pt x="63500" y="44450"/>
                </a:lnTo>
                <a:lnTo>
                  <a:pt x="63500" y="31750"/>
                </a:lnTo>
                <a:lnTo>
                  <a:pt x="76200" y="31750"/>
                </a:lnTo>
                <a:lnTo>
                  <a:pt x="76200" y="0"/>
                </a:lnTo>
                <a:close/>
              </a:path>
              <a:path w="1653540" h="76200">
                <a:moveTo>
                  <a:pt x="1577085" y="0"/>
                </a:moveTo>
                <a:lnTo>
                  <a:pt x="1577085" y="76200"/>
                </a:lnTo>
                <a:lnTo>
                  <a:pt x="1640585" y="44450"/>
                </a:lnTo>
                <a:lnTo>
                  <a:pt x="1589785" y="44450"/>
                </a:lnTo>
                <a:lnTo>
                  <a:pt x="1589785" y="31750"/>
                </a:lnTo>
                <a:lnTo>
                  <a:pt x="1640585" y="31750"/>
                </a:lnTo>
                <a:lnTo>
                  <a:pt x="1577085" y="0"/>
                </a:lnTo>
                <a:close/>
              </a:path>
              <a:path w="1653540" h="76200">
                <a:moveTo>
                  <a:pt x="76200" y="31750"/>
                </a:moveTo>
                <a:lnTo>
                  <a:pt x="63500" y="31750"/>
                </a:lnTo>
                <a:lnTo>
                  <a:pt x="63500" y="44450"/>
                </a:lnTo>
                <a:lnTo>
                  <a:pt x="76200" y="44450"/>
                </a:lnTo>
                <a:lnTo>
                  <a:pt x="76200" y="31750"/>
                </a:lnTo>
                <a:close/>
              </a:path>
              <a:path w="1653540" h="76200">
                <a:moveTo>
                  <a:pt x="1577085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1577085" y="44450"/>
                </a:lnTo>
                <a:lnTo>
                  <a:pt x="1577085" y="31750"/>
                </a:lnTo>
                <a:close/>
              </a:path>
              <a:path w="1653540" h="76200">
                <a:moveTo>
                  <a:pt x="1640585" y="31750"/>
                </a:moveTo>
                <a:lnTo>
                  <a:pt x="1589785" y="31750"/>
                </a:lnTo>
                <a:lnTo>
                  <a:pt x="1589785" y="44450"/>
                </a:lnTo>
                <a:lnTo>
                  <a:pt x="1640585" y="44450"/>
                </a:lnTo>
                <a:lnTo>
                  <a:pt x="1653285" y="38100"/>
                </a:lnTo>
                <a:lnTo>
                  <a:pt x="1640585" y="3175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3" name="object 13" descr=""/>
          <p:cNvGrpSpPr/>
          <p:nvPr/>
        </p:nvGrpSpPr>
        <p:grpSpPr>
          <a:xfrm>
            <a:off x="1058990" y="4798821"/>
            <a:ext cx="319405" cy="200660"/>
            <a:chOff x="1058990" y="4798821"/>
            <a:chExt cx="319405" cy="200660"/>
          </a:xfrm>
        </p:grpSpPr>
        <p:sp>
          <p:nvSpPr>
            <p:cNvPr id="14" name="object 14" descr=""/>
            <p:cNvSpPr/>
            <p:nvPr/>
          </p:nvSpPr>
          <p:spPr>
            <a:xfrm>
              <a:off x="1065340" y="4805171"/>
              <a:ext cx="306705" cy="187960"/>
            </a:xfrm>
            <a:custGeom>
              <a:avLst/>
              <a:gdLst/>
              <a:ahLst/>
              <a:cxnLst/>
              <a:rect l="l" t="t" r="r" b="b"/>
              <a:pathLst>
                <a:path w="306705" h="187960">
                  <a:moveTo>
                    <a:pt x="230313" y="0"/>
                  </a:moveTo>
                  <a:lnTo>
                    <a:pt x="216655" y="2158"/>
                  </a:lnTo>
                  <a:lnTo>
                    <a:pt x="203189" y="7175"/>
                  </a:lnTo>
                  <a:lnTo>
                    <a:pt x="189747" y="12858"/>
                  </a:lnTo>
                  <a:lnTo>
                    <a:pt x="176160" y="17017"/>
                  </a:lnTo>
                  <a:lnTo>
                    <a:pt x="167303" y="17928"/>
                  </a:lnTo>
                  <a:lnTo>
                    <a:pt x="157898" y="17827"/>
                  </a:lnTo>
                  <a:lnTo>
                    <a:pt x="143636" y="17017"/>
                  </a:lnTo>
                  <a:lnTo>
                    <a:pt x="94782" y="24764"/>
                  </a:lnTo>
                  <a:lnTo>
                    <a:pt x="70380" y="28912"/>
                  </a:lnTo>
                  <a:lnTo>
                    <a:pt x="46061" y="34035"/>
                  </a:lnTo>
                  <a:lnTo>
                    <a:pt x="33740" y="35089"/>
                  </a:lnTo>
                  <a:lnTo>
                    <a:pt x="20630" y="35607"/>
                  </a:lnTo>
                  <a:lnTo>
                    <a:pt x="9396" y="39625"/>
                  </a:lnTo>
                  <a:lnTo>
                    <a:pt x="2704" y="51180"/>
                  </a:lnTo>
                  <a:lnTo>
                    <a:pt x="0" y="84403"/>
                  </a:lnTo>
                  <a:lnTo>
                    <a:pt x="3312" y="118554"/>
                  </a:lnTo>
                  <a:lnTo>
                    <a:pt x="9031" y="153086"/>
                  </a:lnTo>
                  <a:lnTo>
                    <a:pt x="13549" y="187451"/>
                  </a:lnTo>
                  <a:lnTo>
                    <a:pt x="72599" y="156330"/>
                  </a:lnTo>
                  <a:lnTo>
                    <a:pt x="117389" y="141954"/>
                  </a:lnTo>
                  <a:lnTo>
                    <a:pt x="134503" y="141704"/>
                  </a:lnTo>
                  <a:lnTo>
                    <a:pt x="158482" y="142029"/>
                  </a:lnTo>
                  <a:lnTo>
                    <a:pt x="192791" y="141910"/>
                  </a:lnTo>
                  <a:lnTo>
                    <a:pt x="240895" y="140330"/>
                  </a:lnTo>
                  <a:lnTo>
                    <a:pt x="306259" y="136270"/>
                  </a:lnTo>
                  <a:lnTo>
                    <a:pt x="299179" y="105457"/>
                  </a:lnTo>
                  <a:lnTo>
                    <a:pt x="292765" y="73977"/>
                  </a:lnTo>
                  <a:lnTo>
                    <a:pt x="273747" y="17017"/>
                  </a:lnTo>
                  <a:lnTo>
                    <a:pt x="242047" y="176"/>
                  </a:lnTo>
                  <a:lnTo>
                    <a:pt x="230313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065340" y="4805171"/>
              <a:ext cx="306705" cy="187960"/>
            </a:xfrm>
            <a:custGeom>
              <a:avLst/>
              <a:gdLst/>
              <a:ahLst/>
              <a:cxnLst/>
              <a:rect l="l" t="t" r="r" b="b"/>
              <a:pathLst>
                <a:path w="306705" h="187960">
                  <a:moveTo>
                    <a:pt x="143636" y="17017"/>
                  </a:moveTo>
                  <a:lnTo>
                    <a:pt x="119217" y="20998"/>
                  </a:lnTo>
                  <a:lnTo>
                    <a:pt x="94782" y="24764"/>
                  </a:lnTo>
                  <a:lnTo>
                    <a:pt x="70380" y="28912"/>
                  </a:lnTo>
                  <a:lnTo>
                    <a:pt x="46061" y="34035"/>
                  </a:lnTo>
                  <a:lnTo>
                    <a:pt x="33740" y="35089"/>
                  </a:lnTo>
                  <a:lnTo>
                    <a:pt x="20630" y="35607"/>
                  </a:lnTo>
                  <a:lnTo>
                    <a:pt x="9396" y="39625"/>
                  </a:lnTo>
                  <a:lnTo>
                    <a:pt x="2704" y="51180"/>
                  </a:lnTo>
                  <a:lnTo>
                    <a:pt x="0" y="84403"/>
                  </a:lnTo>
                  <a:lnTo>
                    <a:pt x="3312" y="118554"/>
                  </a:lnTo>
                  <a:lnTo>
                    <a:pt x="9031" y="153086"/>
                  </a:lnTo>
                  <a:lnTo>
                    <a:pt x="13549" y="187451"/>
                  </a:lnTo>
                  <a:lnTo>
                    <a:pt x="48303" y="169059"/>
                  </a:lnTo>
                  <a:lnTo>
                    <a:pt x="89902" y="148249"/>
                  </a:lnTo>
                  <a:lnTo>
                    <a:pt x="134503" y="141704"/>
                  </a:lnTo>
                  <a:lnTo>
                    <a:pt x="158482" y="142029"/>
                  </a:lnTo>
                  <a:lnTo>
                    <a:pt x="192791" y="141910"/>
                  </a:lnTo>
                  <a:lnTo>
                    <a:pt x="240895" y="140330"/>
                  </a:lnTo>
                  <a:lnTo>
                    <a:pt x="306259" y="136270"/>
                  </a:lnTo>
                  <a:lnTo>
                    <a:pt x="299179" y="105457"/>
                  </a:lnTo>
                  <a:lnTo>
                    <a:pt x="292765" y="73977"/>
                  </a:lnTo>
                  <a:lnTo>
                    <a:pt x="273747" y="17017"/>
                  </a:lnTo>
                  <a:lnTo>
                    <a:pt x="230313" y="0"/>
                  </a:lnTo>
                  <a:lnTo>
                    <a:pt x="216655" y="2158"/>
                  </a:lnTo>
                  <a:lnTo>
                    <a:pt x="203189" y="7175"/>
                  </a:lnTo>
                  <a:lnTo>
                    <a:pt x="189747" y="12858"/>
                  </a:lnTo>
                  <a:lnTo>
                    <a:pt x="176160" y="17017"/>
                  </a:lnTo>
                  <a:lnTo>
                    <a:pt x="167303" y="17928"/>
                  </a:lnTo>
                  <a:lnTo>
                    <a:pt x="157898" y="17827"/>
                  </a:lnTo>
                  <a:lnTo>
                    <a:pt x="149493" y="17321"/>
                  </a:lnTo>
                  <a:lnTo>
                    <a:pt x="143636" y="17017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 descr=""/>
          <p:cNvGrpSpPr/>
          <p:nvPr/>
        </p:nvGrpSpPr>
        <p:grpSpPr>
          <a:xfrm>
            <a:off x="4327905" y="2779776"/>
            <a:ext cx="3067050" cy="1470660"/>
            <a:chOff x="4327905" y="2779776"/>
            <a:chExt cx="3067050" cy="1470660"/>
          </a:xfrm>
        </p:grpSpPr>
        <p:sp>
          <p:nvSpPr>
            <p:cNvPr id="17" name="object 17" descr=""/>
            <p:cNvSpPr/>
            <p:nvPr/>
          </p:nvSpPr>
          <p:spPr>
            <a:xfrm>
              <a:off x="5571744" y="2779776"/>
              <a:ext cx="707390" cy="1329055"/>
            </a:xfrm>
            <a:custGeom>
              <a:avLst/>
              <a:gdLst/>
              <a:ahLst/>
              <a:cxnLst/>
              <a:rect l="l" t="t" r="r" b="b"/>
              <a:pathLst>
                <a:path w="707389" h="1329054">
                  <a:moveTo>
                    <a:pt x="0" y="1328928"/>
                  </a:moveTo>
                  <a:lnTo>
                    <a:pt x="707135" y="1328928"/>
                  </a:lnTo>
                </a:path>
                <a:path w="707389" h="1329054">
                  <a:moveTo>
                    <a:pt x="707135" y="1328928"/>
                  </a:moveTo>
                  <a:lnTo>
                    <a:pt x="707135" y="0"/>
                  </a:lnTo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4334255" y="3762756"/>
              <a:ext cx="189230" cy="390525"/>
            </a:xfrm>
            <a:custGeom>
              <a:avLst/>
              <a:gdLst/>
              <a:ahLst/>
              <a:cxnLst/>
              <a:rect l="l" t="t" r="r" b="b"/>
              <a:pathLst>
                <a:path w="189229" h="390525">
                  <a:moveTo>
                    <a:pt x="188975" y="0"/>
                  </a:moveTo>
                  <a:lnTo>
                    <a:pt x="0" y="0"/>
                  </a:lnTo>
                  <a:lnTo>
                    <a:pt x="0" y="390144"/>
                  </a:lnTo>
                  <a:lnTo>
                    <a:pt x="188975" y="390144"/>
                  </a:lnTo>
                  <a:lnTo>
                    <a:pt x="18897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4334255" y="3762756"/>
              <a:ext cx="189230" cy="390525"/>
            </a:xfrm>
            <a:custGeom>
              <a:avLst/>
              <a:gdLst/>
              <a:ahLst/>
              <a:cxnLst/>
              <a:rect l="l" t="t" r="r" b="b"/>
              <a:pathLst>
                <a:path w="189229" h="390525">
                  <a:moveTo>
                    <a:pt x="0" y="390144"/>
                  </a:moveTo>
                  <a:lnTo>
                    <a:pt x="188975" y="390144"/>
                  </a:lnTo>
                  <a:lnTo>
                    <a:pt x="188975" y="0"/>
                  </a:lnTo>
                  <a:lnTo>
                    <a:pt x="0" y="0"/>
                  </a:lnTo>
                  <a:lnTo>
                    <a:pt x="0" y="390144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364736" y="4174235"/>
              <a:ext cx="2719070" cy="76200"/>
            </a:xfrm>
            <a:custGeom>
              <a:avLst/>
              <a:gdLst/>
              <a:ahLst/>
              <a:cxnLst/>
              <a:rect l="l" t="t" r="r" b="b"/>
              <a:pathLst>
                <a:path w="2719070" h="76200">
                  <a:moveTo>
                    <a:pt x="1914144" y="38100"/>
                  </a:moveTo>
                  <a:lnTo>
                    <a:pt x="1901444" y="31750"/>
                  </a:lnTo>
                  <a:lnTo>
                    <a:pt x="1837944" y="0"/>
                  </a:lnTo>
                  <a:lnTo>
                    <a:pt x="1837944" y="31750"/>
                  </a:lnTo>
                  <a:lnTo>
                    <a:pt x="76200" y="31750"/>
                  </a:lnTo>
                  <a:lnTo>
                    <a:pt x="76200" y="0"/>
                  </a:lnTo>
                  <a:lnTo>
                    <a:pt x="0" y="38100"/>
                  </a:lnTo>
                  <a:lnTo>
                    <a:pt x="76200" y="76200"/>
                  </a:lnTo>
                  <a:lnTo>
                    <a:pt x="76200" y="44450"/>
                  </a:lnTo>
                  <a:lnTo>
                    <a:pt x="1837944" y="44450"/>
                  </a:lnTo>
                  <a:lnTo>
                    <a:pt x="1837944" y="76200"/>
                  </a:lnTo>
                  <a:lnTo>
                    <a:pt x="1901444" y="44450"/>
                  </a:lnTo>
                  <a:lnTo>
                    <a:pt x="1914144" y="38100"/>
                  </a:lnTo>
                  <a:close/>
                </a:path>
                <a:path w="2719070" h="76200">
                  <a:moveTo>
                    <a:pt x="2718816" y="38100"/>
                  </a:moveTo>
                  <a:lnTo>
                    <a:pt x="2706116" y="31750"/>
                  </a:lnTo>
                  <a:lnTo>
                    <a:pt x="2642616" y="0"/>
                  </a:lnTo>
                  <a:lnTo>
                    <a:pt x="2642616" y="31750"/>
                  </a:lnTo>
                  <a:lnTo>
                    <a:pt x="1990344" y="31750"/>
                  </a:lnTo>
                  <a:lnTo>
                    <a:pt x="1990344" y="0"/>
                  </a:lnTo>
                  <a:lnTo>
                    <a:pt x="1914144" y="38100"/>
                  </a:lnTo>
                  <a:lnTo>
                    <a:pt x="1990344" y="76200"/>
                  </a:lnTo>
                  <a:lnTo>
                    <a:pt x="1990344" y="44450"/>
                  </a:lnTo>
                  <a:lnTo>
                    <a:pt x="2642616" y="44450"/>
                  </a:lnTo>
                  <a:lnTo>
                    <a:pt x="2642616" y="76200"/>
                  </a:lnTo>
                  <a:lnTo>
                    <a:pt x="2706116" y="44450"/>
                  </a:lnTo>
                  <a:lnTo>
                    <a:pt x="2718816" y="3810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082097" y="4023360"/>
              <a:ext cx="306705" cy="189230"/>
            </a:xfrm>
            <a:custGeom>
              <a:avLst/>
              <a:gdLst/>
              <a:ahLst/>
              <a:cxnLst/>
              <a:rect l="l" t="t" r="r" b="b"/>
              <a:pathLst>
                <a:path w="306704" h="189229">
                  <a:moveTo>
                    <a:pt x="230308" y="0"/>
                  </a:moveTo>
                  <a:lnTo>
                    <a:pt x="216658" y="2178"/>
                  </a:lnTo>
                  <a:lnTo>
                    <a:pt x="203209" y="7238"/>
                  </a:lnTo>
                  <a:lnTo>
                    <a:pt x="189785" y="12965"/>
                  </a:lnTo>
                  <a:lnTo>
                    <a:pt x="176206" y="17144"/>
                  </a:lnTo>
                  <a:lnTo>
                    <a:pt x="167322" y="18055"/>
                  </a:lnTo>
                  <a:lnTo>
                    <a:pt x="157902" y="17954"/>
                  </a:lnTo>
                  <a:lnTo>
                    <a:pt x="143694" y="17144"/>
                  </a:lnTo>
                  <a:lnTo>
                    <a:pt x="94767" y="24923"/>
                  </a:lnTo>
                  <a:lnTo>
                    <a:pt x="70363" y="29146"/>
                  </a:lnTo>
                  <a:lnTo>
                    <a:pt x="46031" y="34416"/>
                  </a:lnTo>
                  <a:lnTo>
                    <a:pt x="33710" y="35434"/>
                  </a:lnTo>
                  <a:lnTo>
                    <a:pt x="20615" y="35893"/>
                  </a:lnTo>
                  <a:lnTo>
                    <a:pt x="9401" y="39899"/>
                  </a:lnTo>
                  <a:lnTo>
                    <a:pt x="2724" y="51562"/>
                  </a:lnTo>
                  <a:lnTo>
                    <a:pt x="0" y="85070"/>
                  </a:lnTo>
                  <a:lnTo>
                    <a:pt x="3311" y="119506"/>
                  </a:lnTo>
                  <a:lnTo>
                    <a:pt x="9028" y="154324"/>
                  </a:lnTo>
                  <a:lnTo>
                    <a:pt x="13519" y="188975"/>
                  </a:lnTo>
                  <a:lnTo>
                    <a:pt x="72590" y="157632"/>
                  </a:lnTo>
                  <a:lnTo>
                    <a:pt x="117405" y="143144"/>
                  </a:lnTo>
                  <a:lnTo>
                    <a:pt x="134522" y="142890"/>
                  </a:lnTo>
                  <a:lnTo>
                    <a:pt x="158501" y="143214"/>
                  </a:lnTo>
                  <a:lnTo>
                    <a:pt x="192806" y="143093"/>
                  </a:lnTo>
                  <a:lnTo>
                    <a:pt x="240903" y="141501"/>
                  </a:lnTo>
                  <a:lnTo>
                    <a:pt x="306254" y="137413"/>
                  </a:lnTo>
                  <a:lnTo>
                    <a:pt x="299174" y="106370"/>
                  </a:lnTo>
                  <a:lnTo>
                    <a:pt x="292760" y="74612"/>
                  </a:lnTo>
                  <a:lnTo>
                    <a:pt x="273742" y="17144"/>
                  </a:lnTo>
                  <a:lnTo>
                    <a:pt x="242042" y="178"/>
                  </a:lnTo>
                  <a:lnTo>
                    <a:pt x="230308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7082097" y="4023360"/>
              <a:ext cx="306705" cy="189230"/>
            </a:xfrm>
            <a:custGeom>
              <a:avLst/>
              <a:gdLst/>
              <a:ahLst/>
              <a:cxnLst/>
              <a:rect l="l" t="t" r="r" b="b"/>
              <a:pathLst>
                <a:path w="306704" h="189229">
                  <a:moveTo>
                    <a:pt x="143694" y="17144"/>
                  </a:moveTo>
                  <a:lnTo>
                    <a:pt x="119219" y="21129"/>
                  </a:lnTo>
                  <a:lnTo>
                    <a:pt x="94767" y="24923"/>
                  </a:lnTo>
                  <a:lnTo>
                    <a:pt x="70363" y="29146"/>
                  </a:lnTo>
                  <a:lnTo>
                    <a:pt x="46031" y="34416"/>
                  </a:lnTo>
                  <a:lnTo>
                    <a:pt x="33710" y="35434"/>
                  </a:lnTo>
                  <a:lnTo>
                    <a:pt x="20615" y="35893"/>
                  </a:lnTo>
                  <a:lnTo>
                    <a:pt x="9401" y="39899"/>
                  </a:lnTo>
                  <a:lnTo>
                    <a:pt x="2724" y="51562"/>
                  </a:lnTo>
                  <a:lnTo>
                    <a:pt x="0" y="85070"/>
                  </a:lnTo>
                  <a:lnTo>
                    <a:pt x="3311" y="119506"/>
                  </a:lnTo>
                  <a:lnTo>
                    <a:pt x="9028" y="154324"/>
                  </a:lnTo>
                  <a:lnTo>
                    <a:pt x="13519" y="188975"/>
                  </a:lnTo>
                  <a:lnTo>
                    <a:pt x="48284" y="170452"/>
                  </a:lnTo>
                  <a:lnTo>
                    <a:pt x="89903" y="149491"/>
                  </a:lnTo>
                  <a:lnTo>
                    <a:pt x="134522" y="142890"/>
                  </a:lnTo>
                  <a:lnTo>
                    <a:pt x="158501" y="143214"/>
                  </a:lnTo>
                  <a:lnTo>
                    <a:pt x="192806" y="143093"/>
                  </a:lnTo>
                  <a:lnTo>
                    <a:pt x="240903" y="141501"/>
                  </a:lnTo>
                  <a:lnTo>
                    <a:pt x="306254" y="137413"/>
                  </a:lnTo>
                  <a:lnTo>
                    <a:pt x="299174" y="106370"/>
                  </a:lnTo>
                  <a:lnTo>
                    <a:pt x="292760" y="74612"/>
                  </a:lnTo>
                  <a:lnTo>
                    <a:pt x="273742" y="17144"/>
                  </a:lnTo>
                  <a:lnTo>
                    <a:pt x="230308" y="0"/>
                  </a:lnTo>
                  <a:lnTo>
                    <a:pt x="216658" y="2178"/>
                  </a:lnTo>
                  <a:lnTo>
                    <a:pt x="203209" y="7238"/>
                  </a:lnTo>
                  <a:lnTo>
                    <a:pt x="189785" y="12965"/>
                  </a:lnTo>
                  <a:lnTo>
                    <a:pt x="176206" y="17144"/>
                  </a:lnTo>
                  <a:lnTo>
                    <a:pt x="167322" y="18055"/>
                  </a:lnTo>
                  <a:lnTo>
                    <a:pt x="157902" y="17954"/>
                  </a:lnTo>
                  <a:lnTo>
                    <a:pt x="149506" y="17448"/>
                  </a:lnTo>
                  <a:lnTo>
                    <a:pt x="143694" y="17144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057900" y="2779776"/>
              <a:ext cx="76200" cy="1221740"/>
            </a:xfrm>
            <a:custGeom>
              <a:avLst/>
              <a:gdLst/>
              <a:ahLst/>
              <a:cxnLst/>
              <a:rect l="l" t="t" r="r" b="b"/>
              <a:pathLst>
                <a:path w="76200" h="1221739">
                  <a:moveTo>
                    <a:pt x="31750" y="1145286"/>
                  </a:moveTo>
                  <a:lnTo>
                    <a:pt x="0" y="1145286"/>
                  </a:lnTo>
                  <a:lnTo>
                    <a:pt x="38100" y="1221486"/>
                  </a:lnTo>
                  <a:lnTo>
                    <a:pt x="69850" y="1157986"/>
                  </a:lnTo>
                  <a:lnTo>
                    <a:pt x="31750" y="1157986"/>
                  </a:lnTo>
                  <a:lnTo>
                    <a:pt x="31750" y="1145286"/>
                  </a:lnTo>
                  <a:close/>
                </a:path>
                <a:path w="76200" h="1221739">
                  <a:moveTo>
                    <a:pt x="44450" y="63500"/>
                  </a:moveTo>
                  <a:lnTo>
                    <a:pt x="31750" y="63500"/>
                  </a:lnTo>
                  <a:lnTo>
                    <a:pt x="31750" y="1157986"/>
                  </a:lnTo>
                  <a:lnTo>
                    <a:pt x="44450" y="1157986"/>
                  </a:lnTo>
                  <a:lnTo>
                    <a:pt x="44450" y="63500"/>
                  </a:lnTo>
                  <a:close/>
                </a:path>
                <a:path w="76200" h="1221739">
                  <a:moveTo>
                    <a:pt x="76200" y="1145286"/>
                  </a:moveTo>
                  <a:lnTo>
                    <a:pt x="44450" y="1145286"/>
                  </a:lnTo>
                  <a:lnTo>
                    <a:pt x="44450" y="1157986"/>
                  </a:lnTo>
                  <a:lnTo>
                    <a:pt x="69850" y="1157986"/>
                  </a:lnTo>
                  <a:lnTo>
                    <a:pt x="76200" y="1145286"/>
                  </a:lnTo>
                  <a:close/>
                </a:path>
                <a:path w="76200" h="1221739">
                  <a:moveTo>
                    <a:pt x="38100" y="0"/>
                  </a:moveTo>
                  <a:lnTo>
                    <a:pt x="0" y="76200"/>
                  </a:lnTo>
                  <a:lnTo>
                    <a:pt x="31750" y="76200"/>
                  </a:lnTo>
                  <a:lnTo>
                    <a:pt x="31750" y="63500"/>
                  </a:lnTo>
                  <a:lnTo>
                    <a:pt x="69850" y="63500"/>
                  </a:lnTo>
                  <a:lnTo>
                    <a:pt x="38100" y="0"/>
                  </a:lnTo>
                  <a:close/>
                </a:path>
                <a:path w="76200" h="1221739">
                  <a:moveTo>
                    <a:pt x="69850" y="63500"/>
                  </a:moveTo>
                  <a:lnTo>
                    <a:pt x="44450" y="63500"/>
                  </a:lnTo>
                  <a:lnTo>
                    <a:pt x="44450" y="76200"/>
                  </a:lnTo>
                  <a:lnTo>
                    <a:pt x="76200" y="76200"/>
                  </a:lnTo>
                  <a:lnTo>
                    <a:pt x="69850" y="6350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1450594" y="4700142"/>
            <a:ext cx="51879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latin typeface="Calibri"/>
                <a:cs typeface="Calibri"/>
              </a:rPr>
              <a:t>Pieds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1118361" y="5792470"/>
            <a:ext cx="201930" cy="403225"/>
            <a:chOff x="1118361" y="5792470"/>
            <a:chExt cx="201930" cy="403225"/>
          </a:xfrm>
        </p:grpSpPr>
        <p:sp>
          <p:nvSpPr>
            <p:cNvPr id="26" name="object 26" descr=""/>
            <p:cNvSpPr/>
            <p:nvPr/>
          </p:nvSpPr>
          <p:spPr>
            <a:xfrm>
              <a:off x="1124711" y="5798820"/>
              <a:ext cx="189230" cy="390525"/>
            </a:xfrm>
            <a:custGeom>
              <a:avLst/>
              <a:gdLst/>
              <a:ahLst/>
              <a:cxnLst/>
              <a:rect l="l" t="t" r="r" b="b"/>
              <a:pathLst>
                <a:path w="189230" h="390525">
                  <a:moveTo>
                    <a:pt x="188975" y="0"/>
                  </a:moveTo>
                  <a:lnTo>
                    <a:pt x="0" y="0"/>
                  </a:lnTo>
                  <a:lnTo>
                    <a:pt x="0" y="390143"/>
                  </a:lnTo>
                  <a:lnTo>
                    <a:pt x="188975" y="390143"/>
                  </a:lnTo>
                  <a:lnTo>
                    <a:pt x="18897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24711" y="5798820"/>
              <a:ext cx="189230" cy="390525"/>
            </a:xfrm>
            <a:custGeom>
              <a:avLst/>
              <a:gdLst/>
              <a:ahLst/>
              <a:cxnLst/>
              <a:rect l="l" t="t" r="r" b="b"/>
              <a:pathLst>
                <a:path w="189230" h="390525">
                  <a:moveTo>
                    <a:pt x="0" y="390143"/>
                  </a:moveTo>
                  <a:lnTo>
                    <a:pt x="188975" y="390143"/>
                  </a:lnTo>
                  <a:lnTo>
                    <a:pt x="188975" y="0"/>
                  </a:lnTo>
                  <a:lnTo>
                    <a:pt x="0" y="0"/>
                  </a:lnTo>
                  <a:lnTo>
                    <a:pt x="0" y="390143"/>
                  </a:lnTo>
                  <a:close/>
                </a:path>
              </a:pathLst>
            </a:custGeom>
            <a:ln w="12700">
              <a:solidFill>
                <a:srgbClr val="30528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 descr=""/>
          <p:cNvSpPr txBox="1"/>
          <p:nvPr/>
        </p:nvSpPr>
        <p:spPr>
          <a:xfrm>
            <a:off x="1677670" y="5878169"/>
            <a:ext cx="11366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latin typeface="Calibri"/>
                <a:cs typeface="Calibri"/>
              </a:rPr>
              <a:t>Bandelettes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5229605" y="3084957"/>
            <a:ext cx="850265" cy="3632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0"/>
              </a:spcBef>
            </a:pPr>
            <a:r>
              <a:rPr dirty="0" sz="1100" spc="-10">
                <a:latin typeface="Calibri"/>
                <a:cs typeface="Calibri"/>
              </a:rPr>
              <a:t>Mi-</a:t>
            </a:r>
            <a:r>
              <a:rPr dirty="0" sz="1100">
                <a:latin typeface="Calibri"/>
                <a:cs typeface="Calibri"/>
              </a:rPr>
              <a:t>cuisse</a:t>
            </a:r>
            <a:r>
              <a:rPr dirty="0" sz="1100" spc="-25">
                <a:latin typeface="Calibri"/>
                <a:cs typeface="Calibri"/>
              </a:rPr>
              <a:t> max </a:t>
            </a:r>
            <a:r>
              <a:rPr dirty="0" sz="1100">
                <a:latin typeface="Calibri"/>
                <a:cs typeface="Calibri"/>
              </a:rPr>
              <a:t>pour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débutant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4657725" y="4268470"/>
            <a:ext cx="1181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Calibri"/>
                <a:cs typeface="Calibri"/>
              </a:rPr>
              <a:t>2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hauteur</a:t>
            </a:r>
            <a:r>
              <a:rPr dirty="0" sz="1200" spc="-3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de </a:t>
            </a:r>
            <a:r>
              <a:rPr dirty="0" sz="1200" spc="-20">
                <a:latin typeface="Calibri"/>
                <a:cs typeface="Calibri"/>
              </a:rPr>
              <a:t>haies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6193282" y="4268470"/>
            <a:ext cx="11182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Calibri"/>
                <a:cs typeface="Calibri"/>
              </a:rPr>
              <a:t>1</a:t>
            </a:r>
            <a:r>
              <a:rPr dirty="0" sz="1200" spc="-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hauteur</a:t>
            </a:r>
            <a:r>
              <a:rPr dirty="0" sz="1200" spc="-3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de</a:t>
            </a:r>
            <a:r>
              <a:rPr dirty="0" sz="1200" spc="-10">
                <a:latin typeface="Calibri"/>
                <a:cs typeface="Calibri"/>
              </a:rPr>
              <a:t> </a:t>
            </a:r>
            <a:r>
              <a:rPr dirty="0" sz="1200" spc="-20">
                <a:latin typeface="Calibri"/>
                <a:cs typeface="Calibri"/>
              </a:rPr>
              <a:t>haie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6385305" y="4703191"/>
            <a:ext cx="191452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Calibri"/>
                <a:cs typeface="Calibri"/>
              </a:rPr>
              <a:t>Pose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du</a:t>
            </a:r>
            <a:r>
              <a:rPr dirty="0" sz="1200" spc="-2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2e appui</a:t>
            </a:r>
            <a:r>
              <a:rPr dirty="0" sz="1200" spc="-4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2</a:t>
            </a:r>
            <a:r>
              <a:rPr dirty="0" sz="1200" spc="-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hauteur</a:t>
            </a:r>
            <a:r>
              <a:rPr dirty="0" sz="1200" spc="-35">
                <a:latin typeface="Calibri"/>
                <a:cs typeface="Calibri"/>
              </a:rPr>
              <a:t> </a:t>
            </a:r>
            <a:r>
              <a:rPr dirty="0" sz="1200" spc="-25">
                <a:latin typeface="Calibri"/>
                <a:cs typeface="Calibri"/>
              </a:rPr>
              <a:t>de </a:t>
            </a:r>
            <a:r>
              <a:rPr dirty="0" sz="1200">
                <a:latin typeface="Calibri"/>
                <a:cs typeface="Calibri"/>
              </a:rPr>
              <a:t>haies</a:t>
            </a:r>
            <a:r>
              <a:rPr dirty="0" sz="1200" spc="-2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pour</a:t>
            </a:r>
            <a:r>
              <a:rPr dirty="0" sz="1200" spc="-3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une</a:t>
            </a:r>
            <a:r>
              <a:rPr dirty="0" sz="1200" spc="-3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reprise</a:t>
            </a:r>
            <a:r>
              <a:rPr dirty="0" sz="1200" spc="-30">
                <a:latin typeface="Calibri"/>
                <a:cs typeface="Calibri"/>
              </a:rPr>
              <a:t> </a:t>
            </a:r>
            <a:r>
              <a:rPr dirty="0" sz="1200" spc="-10">
                <a:latin typeface="Calibri"/>
                <a:cs typeface="Calibri"/>
              </a:rPr>
              <a:t>active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33" name="object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24500" y="2005583"/>
            <a:ext cx="918972" cy="670560"/>
          </a:xfrm>
          <a:prstGeom prst="rect">
            <a:avLst/>
          </a:prstGeom>
        </p:spPr>
      </p:pic>
      <p:sp>
        <p:nvSpPr>
          <p:cNvPr id="34" name="object 34" descr=""/>
          <p:cNvSpPr txBox="1"/>
          <p:nvPr/>
        </p:nvSpPr>
        <p:spPr>
          <a:xfrm>
            <a:off x="3511677" y="1280921"/>
            <a:ext cx="4614545" cy="11836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600">
                <a:latin typeface="Calibri"/>
                <a:cs typeface="Calibri"/>
              </a:rPr>
              <a:t>Situation</a:t>
            </a:r>
            <a:r>
              <a:rPr dirty="0" sz="2600" spc="-2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clé</a:t>
            </a:r>
            <a:r>
              <a:rPr dirty="0" sz="2600" spc="-2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pour</a:t>
            </a:r>
            <a:r>
              <a:rPr dirty="0" sz="2600" spc="-30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tous</a:t>
            </a:r>
            <a:r>
              <a:rPr dirty="0" sz="2600" spc="-15">
                <a:latin typeface="Calibri"/>
                <a:cs typeface="Calibri"/>
              </a:rPr>
              <a:t> </a:t>
            </a:r>
            <a:r>
              <a:rPr dirty="0" sz="2600">
                <a:latin typeface="Calibri"/>
                <a:cs typeface="Calibri"/>
              </a:rPr>
              <a:t>les</a:t>
            </a:r>
            <a:r>
              <a:rPr dirty="0" sz="2600" spc="-45">
                <a:latin typeface="Calibri"/>
                <a:cs typeface="Calibri"/>
              </a:rPr>
              <a:t> </a:t>
            </a:r>
            <a:r>
              <a:rPr dirty="0" sz="2600" spc="-10">
                <a:latin typeface="Calibri"/>
                <a:cs typeface="Calibri"/>
              </a:rPr>
              <a:t>niveaux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55"/>
              </a:spcBef>
            </a:pPr>
            <a:endParaRPr sz="2600">
              <a:latin typeface="Calibri"/>
              <a:cs typeface="Calibri"/>
            </a:endParaRPr>
          </a:p>
          <a:p>
            <a:pPr marL="3023870">
              <a:lnSpc>
                <a:spcPct val="100000"/>
              </a:lnSpc>
            </a:pPr>
            <a:r>
              <a:rPr dirty="0" sz="1800">
                <a:latin typeface="Calibri"/>
                <a:cs typeface="Calibri"/>
              </a:rPr>
              <a:t>Regard</a:t>
            </a:r>
            <a:r>
              <a:rPr dirty="0" sz="1800" spc="-70">
                <a:latin typeface="Calibri"/>
                <a:cs typeface="Calibri"/>
              </a:rPr>
              <a:t> </a:t>
            </a:r>
            <a:r>
              <a:rPr dirty="0" sz="1800" spc="-25">
                <a:latin typeface="Calibri"/>
                <a:cs typeface="Calibri"/>
              </a:rPr>
              <a:t>H+2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65759"/>
            <a:ext cx="10515600" cy="1324610"/>
          </a:xfrm>
          <a:prstGeom prst="rect"/>
          <a:solidFill>
            <a:srgbClr val="EC7C30"/>
          </a:solidFill>
        </p:spPr>
        <p:txBody>
          <a:bodyPr wrap="square" lIns="0" tIns="25717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025"/>
              </a:spcBef>
            </a:pPr>
            <a:r>
              <a:rPr dirty="0" u="none"/>
              <a:t>Résumé</a:t>
            </a:r>
            <a:r>
              <a:rPr dirty="0" u="none" spc="-45"/>
              <a:t> </a:t>
            </a:r>
            <a:r>
              <a:rPr dirty="0" u="none"/>
              <a:t>des</a:t>
            </a:r>
            <a:r>
              <a:rPr dirty="0" u="none" spc="-30"/>
              <a:t> </a:t>
            </a:r>
            <a:r>
              <a:rPr dirty="0" u="none"/>
              <a:t>intervalles</a:t>
            </a:r>
            <a:r>
              <a:rPr dirty="0" u="none" spc="-40"/>
              <a:t> </a:t>
            </a:r>
            <a:r>
              <a:rPr dirty="0" u="none"/>
              <a:t>et</a:t>
            </a:r>
            <a:r>
              <a:rPr dirty="0" u="none" spc="-10"/>
              <a:t> hauteur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316788" y="1658188"/>
            <a:ext cx="1759585" cy="452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0029" algn="l"/>
              </a:tabLst>
            </a:pPr>
            <a:r>
              <a:rPr dirty="0" sz="2800" spc="-10">
                <a:latin typeface="Calibri"/>
                <a:cs typeface="Calibri"/>
              </a:rPr>
              <a:t>Intervalles</a:t>
            </a:r>
            <a:endParaRPr sz="2800">
              <a:latin typeface="Calibri"/>
              <a:cs typeface="Calibri"/>
            </a:endParaRPr>
          </a:p>
        </p:txBody>
      </p:sp>
      <p:graphicFrame>
        <p:nvGraphicFramePr>
          <p:cNvPr id="4" name="object 4" descr=""/>
          <p:cNvGraphicFramePr>
            <a:graphicFrameLocks noGrp="1"/>
          </p:cNvGraphicFramePr>
          <p:nvPr/>
        </p:nvGraphicFramePr>
        <p:xfrm>
          <a:off x="2644775" y="2238629"/>
          <a:ext cx="7493000" cy="42056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68245"/>
                <a:gridCol w="2468245"/>
                <a:gridCol w="2468244"/>
              </a:tblGrid>
              <a:tr h="640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Hauteur</a:t>
                      </a:r>
                      <a:r>
                        <a:rPr dirty="0" sz="1800" spc="-3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Haies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Intervalles</a:t>
                      </a:r>
                      <a:r>
                        <a:rPr dirty="0" sz="1800" spc="-9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 b="1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possibles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Collège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1</a:t>
                      </a:r>
                      <a:r>
                        <a:rPr dirty="0" baseline="25462" sz="1800">
                          <a:latin typeface="Calibri"/>
                          <a:cs typeface="Calibri"/>
                        </a:rPr>
                        <a:t>e</a:t>
                      </a:r>
                      <a:r>
                        <a:rPr dirty="0" baseline="25462" sz="1800" spc="172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séquence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50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à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60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cm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11,5m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–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H1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puis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800" spc="-10">
                          <a:latin typeface="Calibri"/>
                          <a:cs typeface="Calibri"/>
                        </a:rPr>
                        <a:t>7m/7m50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 marL="135255" marR="1276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à</a:t>
                      </a:r>
                      <a:r>
                        <a:rPr dirty="0" sz="18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adapter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aux</a:t>
                      </a:r>
                      <a:r>
                        <a:rPr dirty="0" sz="18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profils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de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classe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Collège</a:t>
                      </a:r>
                      <a:r>
                        <a:rPr dirty="0" sz="18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2</a:t>
                      </a:r>
                      <a:r>
                        <a:rPr dirty="0" baseline="25462" sz="1800">
                          <a:latin typeface="Calibri"/>
                          <a:cs typeface="Calibri"/>
                        </a:rPr>
                        <a:t>e</a:t>
                      </a:r>
                      <a:r>
                        <a:rPr dirty="0" baseline="25462" sz="1800" spc="19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séquence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76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cm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dirty="0" sz="1800">
                          <a:latin typeface="Calibri"/>
                          <a:cs typeface="Calibri"/>
                        </a:rPr>
                        <a:t>12m</a:t>
                      </a:r>
                      <a:r>
                        <a:rPr dirty="0" sz="18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D-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H1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>
                          <a:latin typeface="Calibri"/>
                          <a:cs typeface="Calibri"/>
                        </a:rPr>
                        <a:t>puis</a:t>
                      </a:r>
                      <a:r>
                        <a:rPr dirty="0" sz="18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800" spc="-25">
                          <a:latin typeface="Calibri"/>
                          <a:cs typeface="Calibri"/>
                        </a:rPr>
                        <a:t>8m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1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BF5"/>
                    </a:solidFill>
                  </a:tcPr>
                </a:tc>
              </a:tr>
              <a:tr h="11880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800" spc="-10">
                          <a:latin typeface="Calibri"/>
                          <a:cs typeface="Calibri"/>
                        </a:rPr>
                        <a:t>Lycée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B="0" marT="317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marL="7861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84</a:t>
                      </a:r>
                      <a:r>
                        <a:rPr dirty="0" sz="12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cm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garçons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636270" marR="628015" indent="246379">
                        <a:lnSpc>
                          <a:spcPct val="100000"/>
                        </a:lnSpc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76</a:t>
                      </a:r>
                      <a:r>
                        <a:rPr dirty="0" sz="12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cm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filles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Imposé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pour</a:t>
                      </a:r>
                      <a:r>
                        <a:rPr dirty="0" sz="12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le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25">
                          <a:latin typeface="Calibri"/>
                          <a:cs typeface="Calibri"/>
                        </a:rPr>
                        <a:t>CCF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(possibilité</a:t>
                      </a:r>
                      <a:r>
                        <a:rPr dirty="0" sz="12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de</a:t>
                      </a:r>
                      <a:r>
                        <a:rPr dirty="0" sz="12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mettre</a:t>
                      </a:r>
                      <a:r>
                        <a:rPr dirty="0" sz="12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plus</a:t>
                      </a:r>
                      <a:r>
                        <a:rPr dirty="0" sz="12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25">
                          <a:latin typeface="Calibri"/>
                          <a:cs typeface="Calibri"/>
                        </a:rPr>
                        <a:t>bas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affecté</a:t>
                      </a:r>
                      <a:r>
                        <a:rPr dirty="0" sz="12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d’un</a:t>
                      </a:r>
                      <a:r>
                        <a:rPr dirty="0" sz="12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coefficient)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13m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D-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H1 puis</a:t>
                      </a:r>
                      <a:r>
                        <a:rPr dirty="0" sz="12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20">
                          <a:latin typeface="Calibri"/>
                          <a:cs typeface="Calibri"/>
                        </a:rPr>
                        <a:t>8m50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3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432050" y="790143"/>
            <a:ext cx="7596505" cy="15735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443480" indent="-207010">
              <a:lnSpc>
                <a:spcPct val="100000"/>
              </a:lnSpc>
              <a:spcBef>
                <a:spcPts val="125"/>
              </a:spcBef>
              <a:buSzPct val="102040"/>
              <a:buFont typeface="Arial"/>
              <a:buChar char="•"/>
              <a:tabLst>
                <a:tab pos="2443480" algn="l"/>
              </a:tabLst>
            </a:pPr>
            <a:r>
              <a:rPr dirty="0" sz="2450">
                <a:latin typeface="Calibri"/>
                <a:cs typeface="Calibri"/>
              </a:rPr>
              <a:t>Différentiel</a:t>
            </a:r>
            <a:r>
              <a:rPr dirty="0" sz="2450" spc="-5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haies</a:t>
            </a:r>
            <a:r>
              <a:rPr dirty="0" sz="2450" spc="-2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/</a:t>
            </a:r>
            <a:r>
              <a:rPr dirty="0" sz="2450" spc="-10">
                <a:latin typeface="Calibri"/>
                <a:cs typeface="Calibri"/>
              </a:rPr>
              <a:t> </a:t>
            </a:r>
            <a:r>
              <a:rPr dirty="0" sz="2450" spc="-20">
                <a:latin typeface="Calibri"/>
                <a:cs typeface="Calibri"/>
              </a:rPr>
              <a:t>plat</a:t>
            </a:r>
            <a:endParaRPr sz="24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0"/>
              </a:spcBef>
            </a:pPr>
            <a:endParaRPr sz="24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dirty="0" sz="2450">
                <a:latin typeface="Calibri"/>
                <a:cs typeface="Calibri"/>
              </a:rPr>
              <a:t>Un</a:t>
            </a:r>
            <a:r>
              <a:rPr dirty="0" sz="2450" spc="-1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élève</a:t>
            </a:r>
            <a:r>
              <a:rPr dirty="0" sz="2450" spc="-2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débutant</a:t>
            </a:r>
            <a:r>
              <a:rPr dirty="0" sz="2450" spc="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va</a:t>
            </a:r>
            <a:r>
              <a:rPr dirty="0" sz="2450" spc="1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perdre</a:t>
            </a:r>
            <a:r>
              <a:rPr dirty="0" sz="2450" spc="-1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0,8s</a:t>
            </a:r>
            <a:r>
              <a:rPr dirty="0" sz="2450" spc="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par</a:t>
            </a:r>
            <a:r>
              <a:rPr dirty="0" sz="2450" spc="10">
                <a:latin typeface="Calibri"/>
                <a:cs typeface="Calibri"/>
              </a:rPr>
              <a:t> </a:t>
            </a:r>
            <a:r>
              <a:rPr dirty="0" sz="2450" spc="-20">
                <a:latin typeface="Calibri"/>
                <a:cs typeface="Calibri"/>
              </a:rPr>
              <a:t>haie</a:t>
            </a:r>
            <a:endParaRPr sz="24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dirty="0" sz="2450">
                <a:latin typeface="Calibri"/>
                <a:cs typeface="Calibri"/>
              </a:rPr>
              <a:t>Sur</a:t>
            </a:r>
            <a:r>
              <a:rPr dirty="0" sz="2450" spc="1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4</a:t>
            </a:r>
            <a:r>
              <a:rPr dirty="0" sz="2450" spc="1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haies</a:t>
            </a:r>
            <a:r>
              <a:rPr dirty="0" sz="2450" spc="-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(Aubert,</a:t>
            </a:r>
            <a:r>
              <a:rPr dirty="0" sz="2450" spc="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Choffin)</a:t>
            </a:r>
            <a:r>
              <a:rPr dirty="0" sz="2450" spc="-2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pour</a:t>
            </a:r>
            <a:r>
              <a:rPr dirty="0" sz="2450" spc="1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un</a:t>
            </a:r>
            <a:r>
              <a:rPr dirty="0" sz="2450" spc="2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élève</a:t>
            </a:r>
            <a:r>
              <a:rPr dirty="0" sz="2450" spc="-30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confirmé</a:t>
            </a:r>
            <a:r>
              <a:rPr dirty="0" sz="2450" spc="-5">
                <a:latin typeface="Calibri"/>
                <a:cs typeface="Calibri"/>
              </a:rPr>
              <a:t> </a:t>
            </a:r>
            <a:r>
              <a:rPr dirty="0" sz="2450" spc="-10">
                <a:latin typeface="Calibri"/>
                <a:cs typeface="Calibri"/>
              </a:rPr>
              <a:t>(lycée)</a:t>
            </a:r>
            <a:endParaRPr sz="245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573651" y="4959858"/>
            <a:ext cx="3310890" cy="4025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450">
                <a:latin typeface="Calibri"/>
                <a:cs typeface="Calibri"/>
              </a:rPr>
              <a:t>Au</a:t>
            </a:r>
            <a:r>
              <a:rPr dirty="0" sz="2450" spc="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collège:</a:t>
            </a:r>
            <a:r>
              <a:rPr dirty="0" sz="2450" spc="-1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0,3s</a:t>
            </a:r>
            <a:r>
              <a:rPr dirty="0" sz="2450" spc="5">
                <a:latin typeface="Calibri"/>
                <a:cs typeface="Calibri"/>
              </a:rPr>
              <a:t> </a:t>
            </a:r>
            <a:r>
              <a:rPr dirty="0" sz="2450">
                <a:latin typeface="Calibri"/>
                <a:cs typeface="Calibri"/>
              </a:rPr>
              <a:t>c’est </a:t>
            </a:r>
            <a:r>
              <a:rPr dirty="0" sz="2450" spc="-20">
                <a:latin typeface="Calibri"/>
                <a:cs typeface="Calibri"/>
              </a:rPr>
              <a:t>bien</a:t>
            </a:r>
            <a:endParaRPr sz="245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6044" y="2441448"/>
            <a:ext cx="9497568" cy="197510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11581" rIns="0" bIns="0" rtlCol="0" vert="horz">
            <a:spAutoFit/>
          </a:bodyPr>
          <a:lstStyle/>
          <a:p>
            <a:pPr marL="697865">
              <a:lnSpc>
                <a:spcPct val="100000"/>
              </a:lnSpc>
              <a:spcBef>
                <a:spcPts val="105"/>
              </a:spcBef>
            </a:pPr>
            <a:r>
              <a:rPr dirty="0" u="none" b="0">
                <a:latin typeface="Calibri"/>
                <a:cs typeface="Calibri"/>
              </a:rPr>
              <a:t>A</a:t>
            </a:r>
            <a:r>
              <a:rPr dirty="0" u="none" spc="-3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consulter</a:t>
            </a:r>
            <a:r>
              <a:rPr dirty="0" u="none" spc="-4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absolument</a:t>
            </a:r>
            <a:r>
              <a:rPr dirty="0" u="none" spc="-45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–</a:t>
            </a:r>
            <a:r>
              <a:rPr dirty="0" u="none" spc="-30" b="0">
                <a:latin typeface="Calibri"/>
                <a:cs typeface="Calibri"/>
              </a:rPr>
              <a:t> </a:t>
            </a:r>
            <a:r>
              <a:rPr dirty="0" u="none" b="0">
                <a:latin typeface="Calibri"/>
                <a:cs typeface="Calibri"/>
              </a:rPr>
              <a:t>mines</a:t>
            </a:r>
            <a:r>
              <a:rPr dirty="0" u="none" spc="-35" b="0">
                <a:latin typeface="Calibri"/>
                <a:cs typeface="Calibri"/>
              </a:rPr>
              <a:t> </a:t>
            </a:r>
            <a:r>
              <a:rPr dirty="0" u="none" spc="-20" b="0">
                <a:latin typeface="Calibri"/>
                <a:cs typeface="Calibri"/>
              </a:rPr>
              <a:t>d’or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1031239" y="1863293"/>
            <a:ext cx="9992995" cy="3959225"/>
          </a:xfrm>
          <a:prstGeom prst="rect">
            <a:avLst/>
          </a:prstGeom>
        </p:spPr>
        <p:txBody>
          <a:bodyPr wrap="square" lIns="0" tIns="132080" rIns="0" bIns="0" rtlCol="0" vert="horz">
            <a:spAutoFit/>
          </a:bodyPr>
          <a:lstStyle/>
          <a:p>
            <a:pPr marL="355600" marR="177800" indent="-343535">
              <a:lnSpc>
                <a:spcPct val="70100"/>
              </a:lnSpc>
              <a:spcBef>
                <a:spcPts val="1040"/>
              </a:spcBef>
              <a:buClr>
                <a:srgbClr val="000000"/>
              </a:buClr>
              <a:buSzPct val="69230"/>
              <a:buFont typeface="Arial"/>
              <a:buChar char="•"/>
              <a:tabLst>
                <a:tab pos="355600" algn="l"/>
              </a:tabLst>
            </a:pP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Demi-fond-Collège-Cycle-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4-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Ghislain</a:t>
            </a:r>
            <a:r>
              <a:rPr dirty="0" u="sng" sz="2600" spc="-4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HANULA</a:t>
            </a:r>
            <a:r>
              <a:rPr dirty="0" u="sng" sz="26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—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Conservatoire</a:t>
            </a:r>
            <a:r>
              <a:rPr dirty="0" u="sng" sz="26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EPS</a:t>
            </a:r>
            <a:r>
              <a:rPr dirty="0" u="sng" sz="2600" spc="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(ac-</a:t>
            </a:r>
            <a:r>
              <a:rPr dirty="0" sz="2600" spc="-20">
                <a:solidFill>
                  <a:srgbClr val="0462C1"/>
                </a:solidFill>
                <a:latin typeface="Calibri"/>
                <a:cs typeface="Calibri"/>
              </a:rPr>
              <a:t> 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aix-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2"/>
              </a:rPr>
              <a:t>marseille.fr)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10"/>
              </a:spcBef>
              <a:buFont typeface="Arial"/>
              <a:buChar char="•"/>
            </a:pPr>
            <a:endParaRPr sz="2600">
              <a:latin typeface="Calibri"/>
              <a:cs typeface="Calibri"/>
            </a:endParaRPr>
          </a:p>
          <a:p>
            <a:pPr marL="355600" marR="5080" indent="-343535">
              <a:lnSpc>
                <a:spcPct val="70000"/>
              </a:lnSpc>
              <a:buClr>
                <a:srgbClr val="000000"/>
              </a:buClr>
              <a:buSzPct val="69230"/>
              <a:buFont typeface="Arial"/>
              <a:buChar char="•"/>
              <a:tabLst>
                <a:tab pos="355600" algn="l"/>
              </a:tabLst>
            </a:pP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Course-de-Haies-Collège-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Cycle</a:t>
            </a:r>
            <a:r>
              <a:rPr dirty="0" u="sng" sz="26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4-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Ghislain</a:t>
            </a:r>
            <a:r>
              <a:rPr dirty="0" u="sng" sz="26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HANULA — Conservatoire</a:t>
            </a:r>
            <a:r>
              <a:rPr dirty="0" u="sng" sz="26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 </a:t>
            </a:r>
            <a:r>
              <a:rPr dirty="0" u="sng" sz="2600" spc="-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EPS</a:t>
            </a:r>
            <a:r>
              <a:rPr dirty="0" sz="2600" spc="-25">
                <a:solidFill>
                  <a:srgbClr val="0462C1"/>
                </a:solidFill>
                <a:latin typeface="Calibri"/>
                <a:cs typeface="Calibri"/>
              </a:rPr>
              <a:t> 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(ac-aix-marseille.fr)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05"/>
              </a:spcBef>
              <a:buFont typeface="Arial"/>
              <a:buChar char="•"/>
            </a:pPr>
            <a:endParaRPr sz="2600">
              <a:latin typeface="Calibri"/>
              <a:cs typeface="Calibri"/>
            </a:endParaRPr>
          </a:p>
          <a:p>
            <a:pPr marL="355600" marR="309245" indent="-343535">
              <a:lnSpc>
                <a:spcPct val="70000"/>
              </a:lnSpc>
              <a:buClr>
                <a:srgbClr val="000000"/>
              </a:buClr>
              <a:buSzPct val="69230"/>
              <a:buFont typeface="Arial"/>
              <a:buChar char="•"/>
              <a:tabLst>
                <a:tab pos="355600" algn="l"/>
              </a:tabLst>
            </a:pP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Multibond-Collège-N2-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Ghislain</a:t>
            </a:r>
            <a:r>
              <a:rPr dirty="0" u="sng" sz="2600" spc="-3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HANULA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— Conservatoire</a:t>
            </a:r>
            <a:r>
              <a:rPr dirty="0" u="sng" sz="26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EPS</a:t>
            </a:r>
            <a:r>
              <a:rPr dirty="0" u="sng" sz="2600" spc="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(ac-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aix-</a:t>
            </a:r>
            <a:r>
              <a:rPr dirty="0" sz="2600" spc="-20">
                <a:solidFill>
                  <a:srgbClr val="0462C1"/>
                </a:solidFill>
                <a:latin typeface="Calibri"/>
                <a:cs typeface="Calibri"/>
              </a:rPr>
              <a:t> 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marseille.fr)</a:t>
            </a:r>
            <a:endParaRPr sz="2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15"/>
              </a:spcBef>
              <a:buFont typeface="Arial"/>
              <a:buChar char="•"/>
            </a:pPr>
            <a:endParaRPr sz="2600">
              <a:latin typeface="Calibri"/>
              <a:cs typeface="Calibri"/>
            </a:endParaRPr>
          </a:p>
          <a:p>
            <a:pPr marL="355600" marR="635635" indent="-343535">
              <a:lnSpc>
                <a:spcPct val="70000"/>
              </a:lnSpc>
              <a:spcBef>
                <a:spcPts val="5"/>
              </a:spcBef>
              <a:buClr>
                <a:srgbClr val="000000"/>
              </a:buClr>
              <a:buSzPct val="69230"/>
              <a:buFont typeface="Arial"/>
              <a:buChar char="•"/>
              <a:tabLst>
                <a:tab pos="355600" algn="l"/>
              </a:tabLst>
            </a:pP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Relais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Vitesse-Collège-N1-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Eric</a:t>
            </a:r>
            <a:r>
              <a:rPr dirty="0" u="sng" sz="2600" spc="-3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LLOBET</a:t>
            </a:r>
            <a:r>
              <a:rPr dirty="0" u="sng" sz="2600" spc="-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—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Conservatoire</a:t>
            </a:r>
            <a:r>
              <a:rPr dirty="0" u="sng" sz="2600" spc="-1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260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EPS</a:t>
            </a:r>
            <a:r>
              <a:rPr dirty="0" u="sng" sz="2600" spc="-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(ac-</a:t>
            </a:r>
            <a:r>
              <a:rPr dirty="0" u="sng" sz="2600" spc="-2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aix-</a:t>
            </a:r>
            <a:r>
              <a:rPr dirty="0" sz="2600" spc="-20">
                <a:solidFill>
                  <a:srgbClr val="0462C1"/>
                </a:solidFill>
                <a:latin typeface="Calibri"/>
                <a:cs typeface="Calibri"/>
              </a:rPr>
              <a:t> </a:t>
            </a:r>
            <a:r>
              <a:rPr dirty="0" u="sng" sz="2600" spc="-1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5"/>
              </a:rPr>
              <a:t>marseille.fr)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11581" rIns="0" bIns="0" rtlCol="0" vert="horz">
            <a:spAutoFit/>
          </a:bodyPr>
          <a:lstStyle/>
          <a:p>
            <a:pPr marL="3335020">
              <a:lnSpc>
                <a:spcPct val="100000"/>
              </a:lnSpc>
              <a:spcBef>
                <a:spcPts val="105"/>
              </a:spcBef>
            </a:pPr>
            <a:r>
              <a:rPr dirty="0" spc="-10"/>
              <a:t>Bibliographie</a:t>
            </a: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13788" y="2267711"/>
            <a:ext cx="6510527" cy="25420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65759"/>
            <a:ext cx="10515600" cy="483234"/>
          </a:xfrm>
          <a:prstGeom prst="rect"/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 marL="1905">
              <a:lnSpc>
                <a:spcPts val="3800"/>
              </a:lnSpc>
            </a:pPr>
            <a:r>
              <a:rPr dirty="0" u="none" sz="4000" b="0">
                <a:latin typeface="Calibri"/>
                <a:cs typeface="Calibri"/>
              </a:rPr>
              <a:t>Un</a:t>
            </a:r>
            <a:r>
              <a:rPr dirty="0" u="none" sz="4000" spc="-10" b="0">
                <a:latin typeface="Calibri"/>
                <a:cs typeface="Calibri"/>
              </a:rPr>
              <a:t> </a:t>
            </a:r>
            <a:r>
              <a:rPr dirty="0" u="none" sz="4000" spc="-20" b="0">
                <a:latin typeface="Calibri"/>
                <a:cs typeface="Calibri"/>
              </a:rPr>
              <a:t>défi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607263" y="1452524"/>
            <a:ext cx="10219690" cy="488823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240665" indent="-200660">
              <a:lnSpc>
                <a:spcPct val="100000"/>
              </a:lnSpc>
              <a:spcBef>
                <a:spcPts val="305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2200">
                <a:latin typeface="Calibri"/>
                <a:cs typeface="Calibri"/>
              </a:rPr>
              <a:t>La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question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du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temps: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2200" spc="-20">
                <a:latin typeface="Calibri"/>
                <a:cs typeface="Calibri"/>
              </a:rPr>
              <a:t>-</a:t>
            </a:r>
            <a:r>
              <a:rPr dirty="0" sz="2200">
                <a:latin typeface="Calibri"/>
                <a:cs typeface="Calibri"/>
              </a:rPr>
              <a:t>comment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gérer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plusieurs</a:t>
            </a:r>
            <a:r>
              <a:rPr dirty="0" sz="2200" spc="-6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familles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athlétiques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2h?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évaluation?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dirty="0" sz="2200" spc="-20">
                <a:latin typeface="Calibri"/>
                <a:cs typeface="Calibri"/>
              </a:rPr>
              <a:t>-</a:t>
            </a:r>
            <a:r>
              <a:rPr dirty="0" sz="2200">
                <a:latin typeface="Calibri"/>
                <a:cs typeface="Calibri"/>
              </a:rPr>
              <a:t>comment</a:t>
            </a:r>
            <a:r>
              <a:rPr dirty="0" sz="2200" spc="-1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faire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progresser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les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élèves</a:t>
            </a:r>
            <a:r>
              <a:rPr dirty="0" sz="2200" spc="-2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dans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plusieurs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familles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peu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temps?</a:t>
            </a:r>
            <a:endParaRPr sz="2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2200">
              <a:latin typeface="Calibri"/>
              <a:cs typeface="Calibri"/>
            </a:endParaRPr>
          </a:p>
          <a:p>
            <a:pPr marL="240665" indent="-20066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2200">
                <a:latin typeface="Calibri"/>
                <a:cs typeface="Calibri"/>
              </a:rPr>
              <a:t>Le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matériel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disponible</a:t>
            </a:r>
            <a:endParaRPr sz="2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75"/>
              </a:spcBef>
              <a:buFont typeface="Arial"/>
              <a:buChar char="•"/>
            </a:pPr>
            <a:endParaRPr sz="2200">
              <a:latin typeface="Calibri"/>
              <a:cs typeface="Calibri"/>
            </a:endParaRPr>
          </a:p>
          <a:p>
            <a:pPr marL="240665" indent="-200660">
              <a:lnSpc>
                <a:spcPct val="100000"/>
              </a:lnSpc>
              <a:buFont typeface="Arial"/>
              <a:buChar char="•"/>
              <a:tabLst>
                <a:tab pos="240665" algn="l"/>
              </a:tabLst>
            </a:pPr>
            <a:r>
              <a:rPr dirty="0" sz="2200" spc="-10">
                <a:latin typeface="Calibri"/>
                <a:cs typeface="Calibri"/>
              </a:rPr>
              <a:t>Incidences: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 sz="2700" b="1">
                <a:latin typeface="Calibri"/>
                <a:cs typeface="Calibri"/>
              </a:rPr>
              <a:t>=&gt;</a:t>
            </a:r>
            <a:r>
              <a:rPr dirty="0" sz="2700" spc="-40" b="1">
                <a:latin typeface="Calibri"/>
                <a:cs typeface="Calibri"/>
              </a:rPr>
              <a:t> </a:t>
            </a:r>
            <a:r>
              <a:rPr dirty="0" sz="2700" b="1">
                <a:latin typeface="Calibri"/>
                <a:cs typeface="Calibri"/>
              </a:rPr>
              <a:t>Simplifier</a:t>
            </a:r>
            <a:r>
              <a:rPr dirty="0" sz="2700" spc="-130" b="1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les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contraintes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matérielles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0"/>
              </a:spcBef>
            </a:pPr>
            <a:r>
              <a:rPr dirty="0" sz="2200">
                <a:latin typeface="Calibri"/>
                <a:cs typeface="Calibri"/>
              </a:rPr>
              <a:t>=&gt;Optimiser</a:t>
            </a:r>
            <a:r>
              <a:rPr dirty="0" sz="2200" spc="-1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le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temps</a:t>
            </a:r>
            <a:r>
              <a:rPr dirty="0" sz="2200" spc="-1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(des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créneaux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3h?)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ou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faible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temps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récupération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9"/>
              </a:spcBef>
            </a:pPr>
            <a:r>
              <a:rPr dirty="0" sz="2200">
                <a:latin typeface="Calibri"/>
                <a:cs typeface="Calibri"/>
              </a:rPr>
              <a:t>=&gt;Le</a:t>
            </a:r>
            <a:r>
              <a:rPr dirty="0" sz="2200" spc="-2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fond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plus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que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la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forme:</a:t>
            </a:r>
            <a:r>
              <a:rPr dirty="0" sz="2200" spc="-2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s’écarter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engins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classiques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245"/>
              </a:lnSpc>
              <a:spcBef>
                <a:spcPts val="204"/>
              </a:spcBef>
            </a:pPr>
            <a:r>
              <a:rPr dirty="0" sz="2200">
                <a:latin typeface="Calibri"/>
                <a:cs typeface="Calibri"/>
              </a:rPr>
              <a:t>=&gt;Des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FPS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simples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où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l’enseignant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est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à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proximité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des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élèves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et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peut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les</a:t>
            </a:r>
            <a:r>
              <a:rPr dirty="0" sz="2200" spc="-4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laisser</a:t>
            </a:r>
            <a:r>
              <a:rPr dirty="0" sz="2200" spc="-6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en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relative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245"/>
              </a:lnSpc>
            </a:pPr>
            <a:r>
              <a:rPr dirty="0" sz="2200">
                <a:latin typeface="Calibri"/>
                <a:cs typeface="Calibri"/>
              </a:rPr>
              <a:t>autonomie</a:t>
            </a:r>
            <a:r>
              <a:rPr dirty="0" sz="2200" spc="-5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(pas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si</a:t>
            </a:r>
            <a:r>
              <a:rPr dirty="0" sz="2200" spc="-50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évident)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245"/>
              </a:lnSpc>
              <a:spcBef>
                <a:spcPts val="204"/>
              </a:spcBef>
            </a:pPr>
            <a:r>
              <a:rPr dirty="0" sz="2200">
                <a:latin typeface="Calibri"/>
                <a:cs typeface="Calibri"/>
              </a:rPr>
              <a:t>=&gt;Des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contenus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 spc="-10">
                <a:latin typeface="Calibri"/>
                <a:cs typeface="Calibri"/>
              </a:rPr>
              <a:t>d’enseignement </a:t>
            </a:r>
            <a:r>
              <a:rPr dirty="0" sz="2200">
                <a:latin typeface="Calibri"/>
                <a:cs typeface="Calibri"/>
              </a:rPr>
              <a:t>clés</a:t>
            </a:r>
            <a:r>
              <a:rPr dirty="0" sz="2200" spc="-3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et</a:t>
            </a:r>
            <a:r>
              <a:rPr dirty="0" sz="2200" spc="-30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peu</a:t>
            </a:r>
            <a:r>
              <a:rPr dirty="0" sz="2200" spc="-45">
                <a:latin typeface="Calibri"/>
                <a:cs typeface="Calibri"/>
              </a:rPr>
              <a:t> </a:t>
            </a:r>
            <a:r>
              <a:rPr dirty="0" sz="2200">
                <a:latin typeface="Calibri"/>
                <a:cs typeface="Calibri"/>
              </a:rPr>
              <a:t>nombreux</a:t>
            </a:r>
            <a:r>
              <a:rPr dirty="0" sz="2200" spc="-20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(peuvent</a:t>
            </a:r>
            <a:r>
              <a:rPr dirty="0" sz="2200" spc="-45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être</a:t>
            </a:r>
            <a:r>
              <a:rPr dirty="0" sz="2200" spc="-30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transversaux</a:t>
            </a:r>
            <a:r>
              <a:rPr dirty="0" sz="2200" spc="-75" i="1">
                <a:latin typeface="Calibri"/>
                <a:cs typeface="Calibri"/>
              </a:rPr>
              <a:t> </a:t>
            </a:r>
            <a:r>
              <a:rPr dirty="0" sz="2200" spc="-10" i="1">
                <a:latin typeface="Calibri"/>
                <a:cs typeface="Calibri"/>
              </a:rPr>
              <a:t>entre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245"/>
              </a:lnSpc>
            </a:pPr>
            <a:r>
              <a:rPr dirty="0" sz="2200" i="1">
                <a:latin typeface="Calibri"/>
                <a:cs typeface="Calibri"/>
              </a:rPr>
              <a:t>les</a:t>
            </a:r>
            <a:r>
              <a:rPr dirty="0" sz="2200" spc="-25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familles</a:t>
            </a:r>
            <a:r>
              <a:rPr dirty="0" sz="2200" spc="-40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athlétiques:</a:t>
            </a:r>
            <a:r>
              <a:rPr dirty="0" sz="2200" spc="-15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par</a:t>
            </a:r>
            <a:r>
              <a:rPr dirty="0" sz="2200" spc="-20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exemple</a:t>
            </a:r>
            <a:r>
              <a:rPr dirty="0" sz="2200" spc="-20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la</a:t>
            </a:r>
            <a:r>
              <a:rPr dirty="0" sz="2200" spc="-25" i="1">
                <a:latin typeface="Calibri"/>
                <a:cs typeface="Calibri"/>
              </a:rPr>
              <a:t> </a:t>
            </a:r>
            <a:r>
              <a:rPr dirty="0" sz="2200" i="1">
                <a:latin typeface="Calibri"/>
                <a:cs typeface="Calibri"/>
              </a:rPr>
              <a:t>course</a:t>
            </a:r>
            <a:r>
              <a:rPr dirty="0" sz="2200" spc="-30" i="1">
                <a:latin typeface="Calibri"/>
                <a:cs typeface="Calibri"/>
              </a:rPr>
              <a:t> </a:t>
            </a:r>
            <a:r>
              <a:rPr dirty="0" sz="2200" spc="-10" i="1">
                <a:latin typeface="Calibri"/>
                <a:cs typeface="Calibri"/>
              </a:rPr>
              <a:t>d’élan)</a:t>
            </a:r>
            <a:endParaRPr sz="22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89107" y="2202179"/>
            <a:ext cx="1589531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16939" y="1731406"/>
            <a:ext cx="10230485" cy="3856354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550"/>
              </a:spcBef>
              <a:buFont typeface="Calibri"/>
              <a:buChar char="-"/>
              <a:tabLst>
                <a:tab pos="299085" algn="l"/>
              </a:tabLst>
            </a:pPr>
            <a:r>
              <a:rPr dirty="0" sz="1500" b="1">
                <a:latin typeface="Calibri"/>
                <a:cs typeface="Calibri"/>
              </a:rPr>
              <a:t>Le</a:t>
            </a:r>
            <a:r>
              <a:rPr dirty="0" sz="1500" spc="-2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combiné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spc="-10" b="1">
                <a:latin typeface="Calibri"/>
                <a:cs typeface="Calibri"/>
              </a:rPr>
              <a:t>athlétique</a:t>
            </a:r>
            <a:r>
              <a:rPr dirty="0" sz="1500" spc="-6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scolaire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AULAS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C,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SAULNIER</a:t>
            </a:r>
            <a:r>
              <a:rPr dirty="0" sz="1500" spc="-50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J-</a:t>
            </a:r>
            <a:r>
              <a:rPr dirty="0" sz="1500">
                <a:latin typeface="Calibri"/>
                <a:cs typeface="Calibri"/>
              </a:rPr>
              <a:t>Y,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HANULA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G.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Revue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«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Enseigner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l’EPS »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2017,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vol.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273,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17-</a:t>
            </a:r>
            <a:r>
              <a:rPr dirty="0" sz="1500" spc="-25">
                <a:latin typeface="Calibri"/>
                <a:cs typeface="Calibri"/>
              </a:rPr>
              <a:t>25</a:t>
            </a:r>
            <a:endParaRPr sz="1500">
              <a:latin typeface="Calibri"/>
              <a:cs typeface="Calibri"/>
            </a:endParaRPr>
          </a:p>
          <a:p>
            <a:pPr marL="299085" indent="-286385">
              <a:lnSpc>
                <a:spcPts val="1530"/>
              </a:lnSpc>
              <a:spcBef>
                <a:spcPts val="455"/>
              </a:spcBef>
              <a:buFont typeface="Calibri"/>
              <a:buChar char="-"/>
              <a:tabLst>
                <a:tab pos="299085" algn="l"/>
              </a:tabLst>
            </a:pPr>
            <a:r>
              <a:rPr dirty="0" sz="1500" b="1">
                <a:latin typeface="Calibri"/>
                <a:cs typeface="Calibri"/>
              </a:rPr>
              <a:t>Le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relais/vitesse</a:t>
            </a:r>
            <a:r>
              <a:rPr dirty="0" sz="1500" spc="-5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au</a:t>
            </a:r>
            <a:r>
              <a:rPr dirty="0" sz="1500" spc="-4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lycée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: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des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thèmes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d'études</a:t>
            </a:r>
            <a:r>
              <a:rPr dirty="0" sz="1500" spc="-5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précis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pour</a:t>
            </a:r>
            <a:r>
              <a:rPr dirty="0" sz="1500" spc="-4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construire</a:t>
            </a:r>
            <a:r>
              <a:rPr dirty="0" sz="1500" spc="-4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des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compétences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identifiées,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B.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Mear,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Revue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«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Enseigner</a:t>
            </a:r>
            <a:endParaRPr sz="1500">
              <a:latin typeface="Calibri"/>
              <a:cs typeface="Calibri"/>
            </a:endParaRPr>
          </a:p>
          <a:p>
            <a:pPr marL="299085">
              <a:lnSpc>
                <a:spcPts val="1530"/>
              </a:lnSpc>
            </a:pPr>
            <a:r>
              <a:rPr dirty="0" sz="1500">
                <a:latin typeface="Calibri"/>
                <a:cs typeface="Calibri"/>
              </a:rPr>
              <a:t>l’EPS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»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2015,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vol.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268,</a:t>
            </a:r>
            <a:r>
              <a:rPr dirty="0" sz="1500" spc="-10">
                <a:latin typeface="Calibri"/>
                <a:cs typeface="Calibri"/>
              </a:rPr>
              <a:t> 12-</a:t>
            </a:r>
            <a:r>
              <a:rPr dirty="0" sz="1500" spc="-25"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  <a:p>
            <a:pPr marL="299085" marR="117475" indent="-287020">
              <a:lnSpc>
                <a:spcPct val="70000"/>
              </a:lnSpc>
              <a:spcBef>
                <a:spcPts val="1000"/>
              </a:spcBef>
              <a:buFont typeface="Calibri"/>
              <a:buChar char="-"/>
              <a:tabLst>
                <a:tab pos="299085" algn="l"/>
              </a:tabLst>
            </a:pPr>
            <a:r>
              <a:rPr dirty="0" sz="1500" b="1">
                <a:latin typeface="Calibri"/>
                <a:cs typeface="Calibri"/>
              </a:rPr>
              <a:t>Course</a:t>
            </a:r>
            <a:r>
              <a:rPr dirty="0" sz="1500" spc="-1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de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vitesse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au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lycée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: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quoi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enseigner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pour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la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réussite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chacun,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en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utilisant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la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vidéo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numérique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?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Pourquoi</a:t>
            </a:r>
            <a:r>
              <a:rPr dirty="0" sz="1500" spc="-5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proposer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 spc="-25">
                <a:latin typeface="Calibri"/>
                <a:cs typeface="Calibri"/>
              </a:rPr>
              <a:t>un </a:t>
            </a:r>
            <a:r>
              <a:rPr dirty="0" sz="1500">
                <a:latin typeface="Calibri"/>
                <a:cs typeface="Calibri"/>
              </a:rPr>
              <a:t>cycle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course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vitesse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au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lycée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?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es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dossiers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"Enseigner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l'EPS"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2017, vol.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3,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144-</a:t>
            </a:r>
            <a:r>
              <a:rPr dirty="0" sz="1500" spc="-25">
                <a:latin typeface="Calibri"/>
                <a:cs typeface="Calibri"/>
              </a:rPr>
              <a:t>148</a:t>
            </a:r>
            <a:endParaRPr sz="1500">
              <a:latin typeface="Calibri"/>
              <a:cs typeface="Calibri"/>
            </a:endParaRPr>
          </a:p>
          <a:p>
            <a:pPr marL="341630" indent="-328930">
              <a:lnSpc>
                <a:spcPts val="1530"/>
              </a:lnSpc>
              <a:spcBef>
                <a:spcPts val="465"/>
              </a:spcBef>
              <a:buFont typeface="Calibri"/>
              <a:buChar char="-"/>
              <a:tabLst>
                <a:tab pos="341630" algn="l"/>
              </a:tabLst>
            </a:pPr>
            <a:r>
              <a:rPr dirty="0" sz="1500" b="1">
                <a:latin typeface="Calibri"/>
                <a:cs typeface="Calibri"/>
              </a:rPr>
              <a:t>S’opposer</a:t>
            </a:r>
            <a:r>
              <a:rPr dirty="0" sz="1500" spc="-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en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relais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vitesse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pour</a:t>
            </a:r>
            <a:r>
              <a:rPr dirty="0" sz="1500" spc="-1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ensuite</a:t>
            </a:r>
            <a:r>
              <a:rPr dirty="0" sz="1500" spc="-5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mieux</a:t>
            </a:r>
            <a:r>
              <a:rPr dirty="0" sz="1500" spc="-4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coopérer</a:t>
            </a:r>
            <a:r>
              <a:rPr dirty="0" sz="1500" spc="15" b="1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: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un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passage</a:t>
            </a:r>
            <a:r>
              <a:rPr dirty="0" sz="1500" spc="-4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(obligé)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par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l’opposition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coopérative,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revue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«</a:t>
            </a:r>
            <a:r>
              <a:rPr dirty="0" sz="1500" spc="1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Enseigner</a:t>
            </a:r>
            <a:endParaRPr sz="1500">
              <a:latin typeface="Calibri"/>
              <a:cs typeface="Calibri"/>
            </a:endParaRPr>
          </a:p>
          <a:p>
            <a:pPr marL="299085">
              <a:lnSpc>
                <a:spcPts val="1530"/>
              </a:lnSpc>
            </a:pPr>
            <a:r>
              <a:rPr dirty="0" sz="1500">
                <a:latin typeface="Calibri"/>
                <a:cs typeface="Calibri"/>
              </a:rPr>
              <a:t>l’EPS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»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2019,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vol.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280,</a:t>
            </a:r>
            <a:r>
              <a:rPr dirty="0" sz="1500" spc="-10">
                <a:latin typeface="Calibri"/>
                <a:cs typeface="Calibri"/>
              </a:rPr>
              <a:t> 9-</a:t>
            </a:r>
            <a:r>
              <a:rPr dirty="0" sz="1500">
                <a:latin typeface="Calibri"/>
                <a:cs typeface="Calibri"/>
              </a:rPr>
              <a:t>14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MAYEKO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 spc="-50">
                <a:latin typeface="Calibri"/>
                <a:cs typeface="Calibri"/>
              </a:rPr>
              <a:t>T</a:t>
            </a:r>
            <a:endParaRPr sz="1500">
              <a:latin typeface="Calibri"/>
              <a:cs typeface="Calibri"/>
            </a:endParaRPr>
          </a:p>
          <a:p>
            <a:pPr marL="299085" indent="-286385">
              <a:lnSpc>
                <a:spcPts val="1530"/>
              </a:lnSpc>
              <a:spcBef>
                <a:spcPts val="455"/>
              </a:spcBef>
              <a:buFont typeface="Calibri"/>
              <a:buChar char="-"/>
              <a:tabLst>
                <a:tab pos="299085" algn="l"/>
              </a:tabLst>
            </a:pPr>
            <a:r>
              <a:rPr dirty="0" sz="1500" b="1">
                <a:latin typeface="Calibri"/>
                <a:cs typeface="Calibri"/>
              </a:rPr>
              <a:t>4</a:t>
            </a:r>
            <a:r>
              <a:rPr dirty="0" sz="1500" spc="-1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fois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50</a:t>
            </a:r>
            <a:r>
              <a:rPr dirty="0" sz="1500" spc="-1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en</a:t>
            </a:r>
            <a:r>
              <a:rPr dirty="0" sz="1500" spc="-1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relais</a:t>
            </a:r>
            <a:r>
              <a:rPr dirty="0" sz="1500" spc="-4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vitesse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au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spc="-10" b="1">
                <a:latin typeface="Calibri"/>
                <a:cs typeface="Calibri"/>
              </a:rPr>
              <a:t>baccalauréat,</a:t>
            </a:r>
            <a:r>
              <a:rPr dirty="0" sz="1500" spc="-5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une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épreuve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qui</a:t>
            </a:r>
            <a:r>
              <a:rPr dirty="0" sz="1500" spc="-2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interroge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GRASSET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LAURENT,</a:t>
            </a:r>
            <a:r>
              <a:rPr dirty="0" sz="1500" spc="28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Collection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"Les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cahiers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 spc="-25">
                <a:latin typeface="Calibri"/>
                <a:cs typeface="Calibri"/>
              </a:rPr>
              <a:t>du</a:t>
            </a:r>
            <a:endParaRPr sz="1500">
              <a:latin typeface="Calibri"/>
              <a:cs typeface="Calibri"/>
            </a:endParaRPr>
          </a:p>
          <a:p>
            <a:pPr marL="299085">
              <a:lnSpc>
                <a:spcPts val="1530"/>
              </a:lnSpc>
            </a:pPr>
            <a:r>
              <a:rPr dirty="0" sz="1500" spc="-10">
                <a:latin typeface="Calibri"/>
                <a:cs typeface="Calibri"/>
              </a:rPr>
              <a:t>CEDRE/CEDREPS"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: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Forme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pratique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scolaire,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objet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d'enseignement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et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discipline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EPS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2015,</a:t>
            </a:r>
            <a:r>
              <a:rPr dirty="0" sz="1500" spc="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vol.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14,</a:t>
            </a:r>
            <a:r>
              <a:rPr dirty="0" sz="1500" spc="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169-</a:t>
            </a:r>
            <a:r>
              <a:rPr dirty="0" sz="1500" spc="-25">
                <a:latin typeface="Calibri"/>
                <a:cs typeface="Calibri"/>
              </a:rPr>
              <a:t>180</a:t>
            </a:r>
            <a:endParaRPr sz="1500">
              <a:latin typeface="Calibri"/>
              <a:cs typeface="Calibri"/>
            </a:endParaRPr>
          </a:p>
          <a:p>
            <a:pPr marL="299085" indent="-286385">
              <a:lnSpc>
                <a:spcPts val="1530"/>
              </a:lnSpc>
              <a:spcBef>
                <a:spcPts val="459"/>
              </a:spcBef>
              <a:buFont typeface="Calibri"/>
              <a:buChar char="-"/>
              <a:tabLst>
                <a:tab pos="299085" algn="l"/>
              </a:tabLst>
            </a:pPr>
            <a:r>
              <a:rPr dirty="0" sz="1500" b="1">
                <a:latin typeface="Calibri"/>
                <a:cs typeface="Calibri"/>
              </a:rPr>
              <a:t>Plaidoyer</a:t>
            </a:r>
            <a:r>
              <a:rPr dirty="0" sz="1500" spc="-4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pour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le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relais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2x40</a:t>
            </a:r>
            <a:r>
              <a:rPr dirty="0" sz="1500" spc="-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mètres</a:t>
            </a:r>
            <a:r>
              <a:rPr dirty="0" sz="1500" spc="-1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aux</a:t>
            </a:r>
            <a:r>
              <a:rPr dirty="0" sz="1500" spc="-4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baccalauréats</a:t>
            </a:r>
            <a:r>
              <a:rPr dirty="0" sz="1500" spc="-4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général</a:t>
            </a:r>
            <a:r>
              <a:rPr dirty="0" sz="1500" spc="-4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et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professionne</a:t>
            </a:r>
            <a:r>
              <a:rPr dirty="0" sz="1500">
                <a:latin typeface="Calibri"/>
                <a:cs typeface="Calibri"/>
              </a:rPr>
              <a:t>l,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LAVIE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FRANÇOIS,</a:t>
            </a:r>
            <a:r>
              <a:rPr dirty="0" sz="1500" spc="-5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COLAS</a:t>
            </a:r>
            <a:r>
              <a:rPr dirty="0" sz="1500" spc="-5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DIDIER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-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Revue</a:t>
            </a:r>
            <a:endParaRPr sz="1500">
              <a:latin typeface="Calibri"/>
              <a:cs typeface="Calibri"/>
            </a:endParaRPr>
          </a:p>
          <a:p>
            <a:pPr marL="299085">
              <a:lnSpc>
                <a:spcPts val="1530"/>
              </a:lnSpc>
            </a:pPr>
            <a:r>
              <a:rPr dirty="0" sz="1500">
                <a:latin typeface="Calibri"/>
                <a:cs typeface="Calibri"/>
              </a:rPr>
              <a:t>«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Enseigner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l’EPS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»</a:t>
            </a:r>
            <a:r>
              <a:rPr dirty="0" sz="1500" spc="-5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2013,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vol.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260,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14-</a:t>
            </a:r>
            <a:r>
              <a:rPr dirty="0" sz="1500" spc="-25"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  <a:p>
            <a:pPr marL="299085" marR="100330" indent="-287020">
              <a:lnSpc>
                <a:spcPct val="70000"/>
              </a:lnSpc>
              <a:spcBef>
                <a:spcPts val="1005"/>
              </a:spcBef>
              <a:buFont typeface="Calibri"/>
              <a:buChar char="-"/>
              <a:tabLst>
                <a:tab pos="299085" algn="l"/>
              </a:tabLst>
            </a:pPr>
            <a:r>
              <a:rPr dirty="0" sz="1500" b="1">
                <a:latin typeface="Calibri"/>
                <a:cs typeface="Calibri"/>
              </a:rPr>
              <a:t>Faire</a:t>
            </a:r>
            <a:r>
              <a:rPr dirty="0" sz="1500" spc="-4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jouer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au</a:t>
            </a:r>
            <a:r>
              <a:rPr dirty="0" sz="1500" spc="-1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relais</a:t>
            </a:r>
            <a:r>
              <a:rPr dirty="0" sz="1500" spc="-4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vitesse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pour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permettre d'apprendre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: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le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"12</a:t>
            </a:r>
            <a:r>
              <a:rPr dirty="0" sz="1500" spc="5" b="1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»,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HANULA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GHISLAIN</a:t>
            </a:r>
            <a:r>
              <a:rPr dirty="0" sz="1500" spc="254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LLOBET</a:t>
            </a:r>
            <a:r>
              <a:rPr dirty="0" sz="1500" spc="-5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ÉRIC,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Collection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"Les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cahiers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 spc="-25">
                <a:latin typeface="Calibri"/>
                <a:cs typeface="Calibri"/>
              </a:rPr>
              <a:t>du </a:t>
            </a:r>
            <a:r>
              <a:rPr dirty="0" sz="1500" spc="-10">
                <a:latin typeface="Calibri"/>
                <a:cs typeface="Calibri"/>
              </a:rPr>
              <a:t>CEDRE/CEDREPS"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: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L'EPS,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entre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innovations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et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programmes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,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2011,</a:t>
            </a:r>
            <a:r>
              <a:rPr dirty="0" sz="1500" spc="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vol.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11,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 spc="-10">
                <a:latin typeface="Calibri"/>
                <a:cs typeface="Calibri"/>
              </a:rPr>
              <a:t>15-</a:t>
            </a:r>
            <a:r>
              <a:rPr dirty="0" sz="1500" spc="-25">
                <a:latin typeface="Calibri"/>
                <a:cs typeface="Calibri"/>
              </a:rPr>
              <a:t>26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1500" b="1">
                <a:latin typeface="Calibri"/>
                <a:cs typeface="Calibri"/>
              </a:rPr>
              <a:t>Une</a:t>
            </a:r>
            <a:r>
              <a:rPr dirty="0" sz="1500" spc="-3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épreuve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spc="-10" b="1">
                <a:latin typeface="Calibri"/>
                <a:cs typeface="Calibri"/>
              </a:rPr>
              <a:t>combinée</a:t>
            </a:r>
            <a:r>
              <a:rPr dirty="0" sz="1500" spc="-60" b="1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pour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une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pratique</a:t>
            </a:r>
            <a:r>
              <a:rPr dirty="0" sz="1500" spc="-4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athlétique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attractive,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Revue</a:t>
            </a:r>
            <a:r>
              <a:rPr dirty="0" sz="1500" spc="-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EPS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n°382,</a:t>
            </a:r>
            <a:r>
              <a:rPr dirty="0" sz="1500" spc="1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2018,</a:t>
            </a:r>
            <a:r>
              <a:rPr dirty="0" sz="1500" spc="-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Émeric</a:t>
            </a:r>
            <a:r>
              <a:rPr dirty="0" sz="1500" spc="-10">
                <a:latin typeface="Calibri"/>
                <a:cs typeface="Calibri"/>
              </a:rPr>
              <a:t> Soulier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55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1500">
                <a:latin typeface="Calibri"/>
                <a:cs typeface="Calibri"/>
              </a:rPr>
              <a:t>Le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défi</a:t>
            </a:r>
            <a:r>
              <a:rPr dirty="0" sz="1500" spc="-1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du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Burger,</a:t>
            </a:r>
            <a:r>
              <a:rPr dirty="0" sz="1500" spc="-4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Buchs,</a:t>
            </a:r>
            <a:r>
              <a:rPr dirty="0" sz="1500" spc="-2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Mayeko,</a:t>
            </a:r>
            <a:r>
              <a:rPr dirty="0" sz="1500" spc="-4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revue</a:t>
            </a:r>
            <a:r>
              <a:rPr dirty="0" sz="1500" spc="-2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EPS</a:t>
            </a:r>
            <a:r>
              <a:rPr dirty="0" sz="1500" spc="-3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n°372, </a:t>
            </a:r>
            <a:r>
              <a:rPr dirty="0" sz="1500" spc="-20">
                <a:latin typeface="Calibri"/>
                <a:cs typeface="Calibri"/>
              </a:rPr>
              <a:t>2016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470"/>
              </a:spcBef>
              <a:buFont typeface="Arial"/>
              <a:buChar char="•"/>
              <a:tabLst>
                <a:tab pos="240665" algn="l"/>
              </a:tabLst>
            </a:pPr>
            <a:r>
              <a:rPr dirty="0" sz="1500" b="1">
                <a:latin typeface="Calibri"/>
                <a:cs typeface="Calibri"/>
              </a:rPr>
              <a:t>Dossiers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EPS</a:t>
            </a:r>
            <a:r>
              <a:rPr dirty="0" sz="1500" spc="-2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64,</a:t>
            </a:r>
            <a:r>
              <a:rPr dirty="0" sz="1500" spc="-25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78,</a:t>
            </a:r>
            <a:r>
              <a:rPr dirty="0" sz="1500" spc="-3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80,</a:t>
            </a:r>
            <a:r>
              <a:rPr dirty="0" sz="1500" spc="-20" b="1">
                <a:latin typeface="Calibri"/>
                <a:cs typeface="Calibri"/>
              </a:rPr>
              <a:t> </a:t>
            </a:r>
            <a:r>
              <a:rPr dirty="0" sz="1500" b="1">
                <a:latin typeface="Calibri"/>
                <a:cs typeface="Calibri"/>
              </a:rPr>
              <a:t>89</a:t>
            </a:r>
            <a:r>
              <a:rPr dirty="0" sz="1500">
                <a:latin typeface="Calibri"/>
                <a:cs typeface="Calibri"/>
              </a:rPr>
              <a:t>:</a:t>
            </a:r>
            <a:r>
              <a:rPr dirty="0" sz="1500" spc="-30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multitudes</a:t>
            </a:r>
            <a:r>
              <a:rPr dirty="0" sz="1500" spc="-45">
                <a:latin typeface="Calibri"/>
                <a:cs typeface="Calibri"/>
              </a:rPr>
              <a:t> </a:t>
            </a:r>
            <a:r>
              <a:rPr dirty="0" sz="1500">
                <a:latin typeface="Calibri"/>
                <a:cs typeface="Calibri"/>
              </a:rPr>
              <a:t>de</a:t>
            </a:r>
            <a:r>
              <a:rPr dirty="0" sz="1500" spc="-25">
                <a:latin typeface="Calibri"/>
                <a:cs typeface="Calibri"/>
              </a:rPr>
              <a:t> SA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78991" y="352043"/>
            <a:ext cx="10191115" cy="1278890"/>
          </a:xfrm>
          <a:prstGeom prst="rect">
            <a:avLst/>
          </a:prstGeom>
          <a:solidFill>
            <a:srgbClr val="EC7C30"/>
          </a:solidFill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4335"/>
              </a:lnSpc>
            </a:pPr>
            <a:r>
              <a:rPr dirty="0" sz="4400" b="1">
                <a:latin typeface="Calibri"/>
                <a:cs typeface="Calibri"/>
              </a:rPr>
              <a:t>Une</a:t>
            </a:r>
            <a:r>
              <a:rPr dirty="0" sz="4400" spc="-20" b="1">
                <a:latin typeface="Calibri"/>
                <a:cs typeface="Calibri"/>
              </a:rPr>
              <a:t> </a:t>
            </a:r>
            <a:r>
              <a:rPr dirty="0" sz="4400" b="1">
                <a:latin typeface="Calibri"/>
                <a:cs typeface="Calibri"/>
              </a:rPr>
              <a:t>logique</a:t>
            </a:r>
            <a:r>
              <a:rPr dirty="0" sz="4400" spc="-20" b="1">
                <a:latin typeface="Calibri"/>
                <a:cs typeface="Calibri"/>
              </a:rPr>
              <a:t> </a:t>
            </a:r>
            <a:r>
              <a:rPr dirty="0" sz="4400" b="1">
                <a:latin typeface="Calibri"/>
                <a:cs typeface="Calibri"/>
              </a:rPr>
              <a:t>de</a:t>
            </a:r>
            <a:r>
              <a:rPr dirty="0" sz="4400" spc="-30" b="1">
                <a:latin typeface="Calibri"/>
                <a:cs typeface="Calibri"/>
              </a:rPr>
              <a:t> </a:t>
            </a:r>
            <a:r>
              <a:rPr dirty="0" sz="4400" b="1">
                <a:latin typeface="Calibri"/>
                <a:cs typeface="Calibri"/>
              </a:rPr>
              <a:t>séquence</a:t>
            </a:r>
            <a:r>
              <a:rPr dirty="0" sz="4400" spc="-45" b="1">
                <a:latin typeface="Calibri"/>
                <a:cs typeface="Calibri"/>
              </a:rPr>
              <a:t> </a:t>
            </a:r>
            <a:r>
              <a:rPr dirty="0" sz="4400" b="1">
                <a:latin typeface="Calibri"/>
                <a:cs typeface="Calibri"/>
              </a:rPr>
              <a:t>en</a:t>
            </a:r>
            <a:r>
              <a:rPr dirty="0" sz="4400" spc="-10" b="1">
                <a:latin typeface="Calibri"/>
                <a:cs typeface="Calibri"/>
              </a:rPr>
              <a:t> combiné</a:t>
            </a:r>
            <a:endParaRPr sz="4400">
              <a:latin typeface="Calibri"/>
              <a:cs typeface="Calibri"/>
            </a:endParaRPr>
          </a:p>
          <a:p>
            <a:pPr algn="ctr" marL="228600">
              <a:lnSpc>
                <a:spcPts val="4750"/>
              </a:lnSpc>
            </a:pPr>
            <a:r>
              <a:rPr dirty="0" sz="4400" spc="-10" b="1">
                <a:latin typeface="Calibri"/>
                <a:cs typeface="Calibri"/>
              </a:rPr>
              <a:t>athlétique</a:t>
            </a:r>
            <a:endParaRPr sz="440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1522222" y="2994405"/>
            <a:ext cx="3274060" cy="1317625"/>
            <a:chOff x="1522222" y="2994405"/>
            <a:chExt cx="3274060" cy="1317625"/>
          </a:xfrm>
        </p:grpSpPr>
        <p:sp>
          <p:nvSpPr>
            <p:cNvPr id="4" name="object 4" descr=""/>
            <p:cNvSpPr/>
            <p:nvPr/>
          </p:nvSpPr>
          <p:spPr>
            <a:xfrm>
              <a:off x="1528572" y="3000755"/>
              <a:ext cx="3261360" cy="1304925"/>
            </a:xfrm>
            <a:custGeom>
              <a:avLst/>
              <a:gdLst/>
              <a:ahLst/>
              <a:cxnLst/>
              <a:rect l="l" t="t" r="r" b="b"/>
              <a:pathLst>
                <a:path w="3261360" h="1304925">
                  <a:moveTo>
                    <a:pt x="2609088" y="0"/>
                  </a:moveTo>
                  <a:lnTo>
                    <a:pt x="0" y="0"/>
                  </a:lnTo>
                  <a:lnTo>
                    <a:pt x="652272" y="652272"/>
                  </a:lnTo>
                  <a:lnTo>
                    <a:pt x="0" y="1304544"/>
                  </a:lnTo>
                  <a:lnTo>
                    <a:pt x="2609088" y="1304544"/>
                  </a:lnTo>
                  <a:lnTo>
                    <a:pt x="3261360" y="652272"/>
                  </a:lnTo>
                  <a:lnTo>
                    <a:pt x="2609088" y="0"/>
                  </a:lnTo>
                  <a:close/>
                </a:path>
              </a:pathLst>
            </a:custGeom>
            <a:solidFill>
              <a:srgbClr val="4371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1528572" y="3000755"/>
              <a:ext cx="3261360" cy="1304925"/>
            </a:xfrm>
            <a:custGeom>
              <a:avLst/>
              <a:gdLst/>
              <a:ahLst/>
              <a:cxnLst/>
              <a:rect l="l" t="t" r="r" b="b"/>
              <a:pathLst>
                <a:path w="3261360" h="1304925">
                  <a:moveTo>
                    <a:pt x="0" y="0"/>
                  </a:moveTo>
                  <a:lnTo>
                    <a:pt x="2609088" y="0"/>
                  </a:lnTo>
                  <a:lnTo>
                    <a:pt x="3261360" y="652272"/>
                  </a:lnTo>
                  <a:lnTo>
                    <a:pt x="2609088" y="1304544"/>
                  </a:lnTo>
                  <a:lnTo>
                    <a:pt x="0" y="1304544"/>
                  </a:lnTo>
                  <a:lnTo>
                    <a:pt x="652272" y="65227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2437892" y="3134613"/>
            <a:ext cx="1485900" cy="98679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algn="ctr" marL="12065" marR="5080">
              <a:lnSpc>
                <a:spcPct val="90100"/>
              </a:lnSpc>
              <a:spcBef>
                <a:spcPts val="305"/>
              </a:spcBef>
            </a:pP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dirty="0" sz="1700" spc="-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tests</a:t>
            </a:r>
            <a:r>
              <a:rPr dirty="0" sz="1700" spc="-3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Calibri"/>
                <a:cs typeface="Calibri"/>
              </a:rPr>
              <a:t>qui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déterminent</a:t>
            </a:r>
            <a:r>
              <a:rPr dirty="0" sz="1700" spc="-8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Calibri"/>
                <a:cs typeface="Calibri"/>
              </a:rPr>
              <a:t>des </a:t>
            </a:r>
            <a:r>
              <a:rPr dirty="0" sz="1700" spc="-10">
                <a:solidFill>
                  <a:srgbClr val="FFFFFF"/>
                </a:solidFill>
                <a:latin typeface="Calibri"/>
                <a:cs typeface="Calibri"/>
              </a:rPr>
              <a:t>performances</a:t>
            </a:r>
            <a:endParaRPr sz="1700">
              <a:latin typeface="Calibri"/>
              <a:cs typeface="Calibri"/>
            </a:endParaRPr>
          </a:p>
          <a:p>
            <a:pPr algn="ctr" marL="635">
              <a:lnSpc>
                <a:spcPts val="1850"/>
              </a:lnSpc>
            </a:pP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«</a:t>
            </a:r>
            <a:r>
              <a:rPr dirty="0" sz="1700" spc="-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cibles</a:t>
            </a:r>
            <a:r>
              <a:rPr dirty="0" sz="1700"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60">
                <a:solidFill>
                  <a:srgbClr val="FFFFFF"/>
                </a:solidFill>
                <a:latin typeface="Calibri"/>
                <a:cs typeface="Calibri"/>
              </a:rPr>
              <a:t>»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4286758" y="2994405"/>
            <a:ext cx="3272790" cy="1317625"/>
            <a:chOff x="4286758" y="2994405"/>
            <a:chExt cx="3272790" cy="1317625"/>
          </a:xfrm>
        </p:grpSpPr>
        <p:sp>
          <p:nvSpPr>
            <p:cNvPr id="8" name="object 8" descr=""/>
            <p:cNvSpPr/>
            <p:nvPr/>
          </p:nvSpPr>
          <p:spPr>
            <a:xfrm>
              <a:off x="4293108" y="3000755"/>
              <a:ext cx="3260090" cy="1304925"/>
            </a:xfrm>
            <a:custGeom>
              <a:avLst/>
              <a:gdLst/>
              <a:ahLst/>
              <a:cxnLst/>
              <a:rect l="l" t="t" r="r" b="b"/>
              <a:pathLst>
                <a:path w="3260090" h="1304925">
                  <a:moveTo>
                    <a:pt x="2607564" y="0"/>
                  </a:moveTo>
                  <a:lnTo>
                    <a:pt x="0" y="0"/>
                  </a:lnTo>
                  <a:lnTo>
                    <a:pt x="652271" y="652272"/>
                  </a:lnTo>
                  <a:lnTo>
                    <a:pt x="0" y="1304544"/>
                  </a:lnTo>
                  <a:lnTo>
                    <a:pt x="2607564" y="1304544"/>
                  </a:lnTo>
                  <a:lnTo>
                    <a:pt x="3259836" y="652272"/>
                  </a:lnTo>
                  <a:lnTo>
                    <a:pt x="2607564" y="0"/>
                  </a:lnTo>
                  <a:close/>
                </a:path>
              </a:pathLst>
            </a:custGeom>
            <a:solidFill>
              <a:srgbClr val="4371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4293108" y="3000755"/>
              <a:ext cx="3260090" cy="1304925"/>
            </a:xfrm>
            <a:custGeom>
              <a:avLst/>
              <a:gdLst/>
              <a:ahLst/>
              <a:cxnLst/>
              <a:rect l="l" t="t" r="r" b="b"/>
              <a:pathLst>
                <a:path w="3260090" h="1304925">
                  <a:moveTo>
                    <a:pt x="0" y="0"/>
                  </a:moveTo>
                  <a:lnTo>
                    <a:pt x="2607564" y="0"/>
                  </a:lnTo>
                  <a:lnTo>
                    <a:pt x="3259836" y="652272"/>
                  </a:lnTo>
                  <a:lnTo>
                    <a:pt x="2607564" y="1304544"/>
                  </a:lnTo>
                  <a:lnTo>
                    <a:pt x="0" y="1304544"/>
                  </a:lnTo>
                  <a:lnTo>
                    <a:pt x="652271" y="65227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5005196" y="3018282"/>
            <a:ext cx="1879600" cy="1219835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algn="ctr" marL="12700" marR="5080">
              <a:lnSpc>
                <a:spcPct val="90100"/>
              </a:lnSpc>
              <a:spcBef>
                <a:spcPts val="305"/>
              </a:spcBef>
            </a:pP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dirty="0" sz="1700" spc="-1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FSP</a:t>
            </a:r>
            <a:r>
              <a:rPr dirty="0" sz="17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qui</a:t>
            </a:r>
            <a:r>
              <a:rPr dirty="0" sz="1700" spc="-2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Calibri"/>
                <a:cs typeface="Calibri"/>
              </a:rPr>
              <a:t>combine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dirty="0" sz="1700" spc="-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Calibri"/>
                <a:cs typeface="Calibri"/>
              </a:rPr>
              <a:t>dimensions motrices,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méthodologiques</a:t>
            </a:r>
            <a:r>
              <a:rPr dirty="0" sz="1700" spc="-7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Calibri"/>
                <a:cs typeface="Calibri"/>
              </a:rPr>
              <a:t>et </a:t>
            </a:r>
            <a:r>
              <a:rPr dirty="0" sz="1700" spc="-10">
                <a:solidFill>
                  <a:srgbClr val="FFFFFF"/>
                </a:solidFill>
                <a:latin typeface="Calibri"/>
                <a:cs typeface="Calibri"/>
              </a:rPr>
              <a:t>sociales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7343902" y="2994405"/>
            <a:ext cx="3274060" cy="1317625"/>
            <a:chOff x="7343902" y="2994405"/>
            <a:chExt cx="3274060" cy="1317625"/>
          </a:xfrm>
        </p:grpSpPr>
        <p:sp>
          <p:nvSpPr>
            <p:cNvPr id="12" name="object 12" descr=""/>
            <p:cNvSpPr/>
            <p:nvPr/>
          </p:nvSpPr>
          <p:spPr>
            <a:xfrm>
              <a:off x="7350252" y="3000755"/>
              <a:ext cx="3261360" cy="1304925"/>
            </a:xfrm>
            <a:custGeom>
              <a:avLst/>
              <a:gdLst/>
              <a:ahLst/>
              <a:cxnLst/>
              <a:rect l="l" t="t" r="r" b="b"/>
              <a:pathLst>
                <a:path w="3261359" h="1304925">
                  <a:moveTo>
                    <a:pt x="2609088" y="0"/>
                  </a:moveTo>
                  <a:lnTo>
                    <a:pt x="0" y="0"/>
                  </a:lnTo>
                  <a:lnTo>
                    <a:pt x="652272" y="652272"/>
                  </a:lnTo>
                  <a:lnTo>
                    <a:pt x="0" y="1304544"/>
                  </a:lnTo>
                  <a:lnTo>
                    <a:pt x="2609088" y="1304544"/>
                  </a:lnTo>
                  <a:lnTo>
                    <a:pt x="3261359" y="652272"/>
                  </a:lnTo>
                  <a:lnTo>
                    <a:pt x="2609088" y="0"/>
                  </a:lnTo>
                  <a:close/>
                </a:path>
              </a:pathLst>
            </a:custGeom>
            <a:solidFill>
              <a:srgbClr val="4371C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7350252" y="3000755"/>
              <a:ext cx="3261360" cy="1304925"/>
            </a:xfrm>
            <a:custGeom>
              <a:avLst/>
              <a:gdLst/>
              <a:ahLst/>
              <a:cxnLst/>
              <a:rect l="l" t="t" r="r" b="b"/>
              <a:pathLst>
                <a:path w="3261359" h="1304925">
                  <a:moveTo>
                    <a:pt x="0" y="0"/>
                  </a:moveTo>
                  <a:lnTo>
                    <a:pt x="2609088" y="0"/>
                  </a:lnTo>
                  <a:lnTo>
                    <a:pt x="3261359" y="652272"/>
                  </a:lnTo>
                  <a:lnTo>
                    <a:pt x="2609088" y="1304544"/>
                  </a:lnTo>
                  <a:lnTo>
                    <a:pt x="0" y="1304544"/>
                  </a:lnTo>
                  <a:lnTo>
                    <a:pt x="652272" y="65227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 descr=""/>
          <p:cNvSpPr txBox="1"/>
          <p:nvPr/>
        </p:nvSpPr>
        <p:spPr>
          <a:xfrm>
            <a:off x="8179689" y="3251453"/>
            <a:ext cx="1651000" cy="753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ts val="1939"/>
              </a:lnSpc>
              <a:spcBef>
                <a:spcPts val="105"/>
              </a:spcBef>
            </a:pP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dirty="0" sz="1700" spc="-10">
                <a:solidFill>
                  <a:srgbClr val="FFFFFF"/>
                </a:solidFill>
                <a:latin typeface="Calibri"/>
                <a:cs typeface="Calibri"/>
              </a:rPr>
              <a:t> alternance</a:t>
            </a:r>
            <a:endParaRPr sz="1700">
              <a:latin typeface="Calibri"/>
              <a:cs typeface="Calibri"/>
            </a:endParaRPr>
          </a:p>
          <a:p>
            <a:pPr algn="ctr">
              <a:lnSpc>
                <a:spcPts val="1839"/>
              </a:lnSpc>
            </a:pP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«</a:t>
            </a:r>
            <a:r>
              <a:rPr dirty="0" sz="1700" spc="-2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grande</a:t>
            </a:r>
            <a:r>
              <a:rPr dirty="0" sz="1700" spc="-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boucle</a:t>
            </a:r>
            <a:r>
              <a:rPr dirty="0" sz="1700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Calibri"/>
                <a:cs typeface="Calibri"/>
              </a:rPr>
              <a:t>»,</a:t>
            </a:r>
            <a:endParaRPr sz="1700">
              <a:latin typeface="Calibri"/>
              <a:cs typeface="Calibri"/>
            </a:endParaRPr>
          </a:p>
          <a:p>
            <a:pPr algn="ctr">
              <a:lnSpc>
                <a:spcPts val="1945"/>
              </a:lnSpc>
            </a:pP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«</a:t>
            </a:r>
            <a:r>
              <a:rPr dirty="0" sz="1700" spc="-2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petite</a:t>
            </a:r>
            <a:r>
              <a:rPr dirty="0" sz="1700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>
                <a:solidFill>
                  <a:srgbClr val="FFFFFF"/>
                </a:solidFill>
                <a:latin typeface="Calibri"/>
                <a:cs typeface="Calibri"/>
              </a:rPr>
              <a:t>boucle</a:t>
            </a:r>
            <a:r>
              <a:rPr dirty="0" sz="1700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50">
                <a:solidFill>
                  <a:srgbClr val="FFFFFF"/>
                </a:solidFill>
                <a:latin typeface="Calibri"/>
                <a:cs typeface="Calibri"/>
              </a:rPr>
              <a:t>»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2062098" y="4925059"/>
            <a:ext cx="7218680" cy="1489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3829"/>
              </a:lnSpc>
              <a:spcBef>
                <a:spcPts val="100"/>
              </a:spcBef>
            </a:pPr>
            <a:r>
              <a:rPr dirty="0" sz="3200" b="1">
                <a:latin typeface="Calibri"/>
                <a:cs typeface="Calibri"/>
              </a:rPr>
              <a:t>Quelles</a:t>
            </a:r>
            <a:r>
              <a:rPr dirty="0" sz="3200" spc="-3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épreuves</a:t>
            </a:r>
            <a:r>
              <a:rPr dirty="0" sz="3200" spc="-2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mettre</a:t>
            </a:r>
            <a:r>
              <a:rPr dirty="0" sz="3200" spc="-2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dans</a:t>
            </a:r>
            <a:r>
              <a:rPr dirty="0" sz="3200" spc="-5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le</a:t>
            </a:r>
            <a:r>
              <a:rPr dirty="0" sz="3200" spc="-25" b="1">
                <a:latin typeface="Calibri"/>
                <a:cs typeface="Calibri"/>
              </a:rPr>
              <a:t> </a:t>
            </a:r>
            <a:r>
              <a:rPr dirty="0" sz="3200" spc="-10" b="1">
                <a:latin typeface="Calibri"/>
                <a:cs typeface="Calibri"/>
              </a:rPr>
              <a:t>combiné?</a:t>
            </a:r>
            <a:endParaRPr sz="3200">
              <a:latin typeface="Calibri"/>
              <a:cs typeface="Calibri"/>
            </a:endParaRPr>
          </a:p>
          <a:p>
            <a:pPr algn="ctr" marL="8255">
              <a:lnSpc>
                <a:spcPts val="3829"/>
              </a:lnSpc>
            </a:pPr>
            <a:r>
              <a:rPr dirty="0" sz="3200" b="1">
                <a:latin typeface="Calibri"/>
                <a:cs typeface="Calibri"/>
              </a:rPr>
              <a:t>Cela</a:t>
            </a:r>
            <a:r>
              <a:rPr dirty="0" sz="3200" spc="-1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dépend</a:t>
            </a:r>
            <a:r>
              <a:rPr dirty="0" sz="3200" spc="-2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du</a:t>
            </a:r>
            <a:r>
              <a:rPr dirty="0" sz="3200" spc="-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projet</a:t>
            </a:r>
            <a:r>
              <a:rPr dirty="0" sz="3200" spc="-1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EPS</a:t>
            </a:r>
            <a:r>
              <a:rPr dirty="0" sz="3200" spc="-1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et</a:t>
            </a:r>
            <a:r>
              <a:rPr dirty="0" sz="3200" spc="-5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de</a:t>
            </a:r>
            <a:r>
              <a:rPr dirty="0" sz="3200" spc="-15" b="1">
                <a:latin typeface="Calibri"/>
                <a:cs typeface="Calibri"/>
              </a:rPr>
              <a:t> </a:t>
            </a:r>
            <a:r>
              <a:rPr dirty="0" sz="3200" spc="-10" b="1">
                <a:latin typeface="Calibri"/>
                <a:cs typeface="Calibri"/>
              </a:rPr>
              <a:t>votre</a:t>
            </a:r>
            <a:endParaRPr sz="3200">
              <a:latin typeface="Calibri"/>
              <a:cs typeface="Calibri"/>
            </a:endParaRPr>
          </a:p>
          <a:p>
            <a:pPr algn="ctr" marL="10160">
              <a:lnSpc>
                <a:spcPct val="100000"/>
              </a:lnSpc>
              <a:spcBef>
                <a:spcPts val="30"/>
              </a:spcBef>
            </a:pPr>
            <a:r>
              <a:rPr dirty="0" sz="3200" b="1">
                <a:latin typeface="Calibri"/>
                <a:cs typeface="Calibri"/>
              </a:rPr>
              <a:t>contexte….multitudes</a:t>
            </a:r>
            <a:r>
              <a:rPr dirty="0" sz="3200" spc="-50" b="1">
                <a:latin typeface="Calibri"/>
                <a:cs typeface="Calibri"/>
              </a:rPr>
              <a:t> </a:t>
            </a:r>
            <a:r>
              <a:rPr dirty="0" sz="3200" b="1">
                <a:latin typeface="Calibri"/>
                <a:cs typeface="Calibri"/>
              </a:rPr>
              <a:t>de</a:t>
            </a:r>
            <a:r>
              <a:rPr dirty="0" sz="3200" spc="-10" b="1">
                <a:latin typeface="Calibri"/>
                <a:cs typeface="Calibri"/>
              </a:rPr>
              <a:t> possiblités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CAHPN</dc:creator>
  <dc:title>Formation continue EPS - Combiné athlétique</dc:title>
  <dcterms:created xsi:type="dcterms:W3CDTF">2024-03-05T11:56:12Z</dcterms:created>
  <dcterms:modified xsi:type="dcterms:W3CDTF">2024-03-05T11:56:12Z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2023-12-06T00:00:00Z</vt:filetime>
  </property>
  <property fmtid="{D5CDD505-2E9C-101B-9397-08002B2CF9AE}" pid="3" name="Creator">
    <vt:lpwstr>Microsoft® PowerPoint® pour Microsoft 365</vt:lpwstr>
  </property>
  <property fmtid="{D5CDD505-2E9C-101B-9397-08002B2CF9AE}" pid="4" name="LastSaved">
    <vt:filetime>2024-03-05T00:00:00Z</vt:filetime>
  </property>
  <property fmtid="{D5CDD505-2E9C-101B-9397-08002B2CF9AE}" pid="5" name="Producer">
    <vt:lpwstr>Microsoft® PowerPoint® pour Microsoft 365</vt:lpwstr>
  </property>
</Properties>
</file>